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42" r:id="rId6"/>
    <p:sldMasterId id="2147484381" r:id="rId7"/>
    <p:sldMasterId id="2147484420" r:id="rId8"/>
    <p:sldMasterId id="2147484548" r:id="rId9"/>
    <p:sldMasterId id="2147484566" r:id="rId10"/>
  </p:sldMasterIdLst>
  <p:notesMasterIdLst>
    <p:notesMasterId r:id="rId40"/>
  </p:notesMasterIdLst>
  <p:handoutMasterIdLst>
    <p:handoutMasterId r:id="rId41"/>
  </p:handoutMasterIdLst>
  <p:sldIdLst>
    <p:sldId id="1691" r:id="rId11"/>
    <p:sldId id="1694" r:id="rId12"/>
    <p:sldId id="1787" r:id="rId13"/>
    <p:sldId id="1788" r:id="rId14"/>
    <p:sldId id="1789" r:id="rId15"/>
    <p:sldId id="1790" r:id="rId16"/>
    <p:sldId id="1791" r:id="rId17"/>
    <p:sldId id="1792" r:id="rId18"/>
    <p:sldId id="1793" r:id="rId19"/>
    <p:sldId id="1794" r:id="rId20"/>
    <p:sldId id="1802" r:id="rId21"/>
    <p:sldId id="1803" r:id="rId22"/>
    <p:sldId id="1804" r:id="rId23"/>
    <p:sldId id="1795" r:id="rId24"/>
    <p:sldId id="1796" r:id="rId25"/>
    <p:sldId id="1797" r:id="rId26"/>
    <p:sldId id="1798" r:id="rId27"/>
    <p:sldId id="1799" r:id="rId28"/>
    <p:sldId id="1800" r:id="rId29"/>
    <p:sldId id="1801" r:id="rId30"/>
    <p:sldId id="1806" r:id="rId31"/>
    <p:sldId id="1813" r:id="rId32"/>
    <p:sldId id="1807" r:id="rId33"/>
    <p:sldId id="1810" r:id="rId34"/>
    <p:sldId id="1811" r:id="rId35"/>
    <p:sldId id="1809" r:id="rId36"/>
    <p:sldId id="1812" r:id="rId37"/>
    <p:sldId id="1808" r:id="rId38"/>
    <p:sldId id="1805" r:id="rId39"/>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FD4DD"/>
    <a:srgbClr val="161616"/>
    <a:srgbClr val="144D63"/>
    <a:srgbClr val="664523"/>
    <a:srgbClr val="FFFFFF"/>
    <a:srgbClr val="F3F3F3"/>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68682" autoAdjust="0"/>
  </p:normalViewPr>
  <p:slideViewPr>
    <p:cSldViewPr snapToGrid="0">
      <p:cViewPr varScale="1">
        <p:scale>
          <a:sx n="52" d="100"/>
          <a:sy n="52" d="100"/>
        </p:scale>
        <p:origin x="1536" y="66"/>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587"/>
    </p:cViewPr>
  </p:sorterViewPr>
  <p:notesViewPr>
    <p:cSldViewPr snapToGrid="0" showGuides="1">
      <p:cViewPr>
        <p:scale>
          <a:sx n="150" d="100"/>
          <a:sy n="150" d="100"/>
        </p:scale>
        <p:origin x="114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commentAuthors" Target="commentAuthors.xml"/><Relationship Id="rId7"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Tableau Conference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t>6/1/2016 6:17 PM</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ea typeface="Segoe UI" pitchFamily="34" charset="0"/>
                <a:cs typeface="Arial" panose="020B0604020202020204" pitchFamily="34" charset="0"/>
              </a:rPr>
              <a:t>© 2015 Tableau Software.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n-lt"/>
              </a:defRPr>
            </a:lvl1pPr>
          </a:lstStyle>
          <a:p>
            <a:r>
              <a:rPr lang="en-US" dirty="0"/>
              <a:t>Tableau Conference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mn-lt"/>
                <a:cs typeface="Arial" panose="020B0604020202020204" pitchFamily="34" charset="0"/>
              </a:defRPr>
            </a:lvl1pPr>
          </a:lstStyle>
          <a:p>
            <a:pPr defTabSz="914099"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n-lt"/>
              </a:defRPr>
            </a:lvl1pPr>
          </a:lstStyle>
          <a:p>
            <a:fld id="{38EEC551-8CDA-4EB6-89BB-2A86C9F091C8}" type="datetime8">
              <a:rPr lang="en-US" smtClean="0"/>
              <a:pPr/>
              <a:t>6/1/2016 6:17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6/1/2016 6:17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0549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5578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620713"/>
            <a:ext cx="3519488" cy="1981200"/>
          </a:xfrm>
        </p:spPr>
      </p:sp>
      <p:sp>
        <p:nvSpPr>
          <p:cNvPr id="3" name="Notes Placeholder 2"/>
          <p:cNvSpPr>
            <a:spLocks noGrp="1"/>
          </p:cNvSpPr>
          <p:nvPr>
            <p:ph type="body" idx="1"/>
          </p:nvPr>
        </p:nvSpPr>
        <p:spPr/>
        <p:txBody>
          <a:bodyPr/>
          <a:lstStyle/>
          <a:p>
            <a:pPr eaLnBrk="1" hangingPunct="1">
              <a:spcBef>
                <a:spcPct val="0"/>
              </a:spcBef>
            </a:pPr>
            <a:r>
              <a:rPr lang="en-GB" dirty="0">
                <a:latin typeface="Calibri" charset="0"/>
              </a:rPr>
              <a:t>Finally, even when sticking with good design principles</a:t>
            </a:r>
            <a:r>
              <a:rPr lang="en-GB" baseline="0" dirty="0">
                <a:latin typeface="Calibri" charset="0"/>
              </a:rPr>
              <a:t> you have loads of options to consider when designing. And these choices will control the message your </a:t>
            </a:r>
            <a:r>
              <a:rPr lang="en-GB" baseline="0" dirty="0" err="1">
                <a:latin typeface="Calibri" charset="0"/>
              </a:rPr>
              <a:t>viz</a:t>
            </a:r>
            <a:r>
              <a:rPr lang="en-GB" baseline="0" dirty="0">
                <a:latin typeface="Calibri" charset="0"/>
              </a:rPr>
              <a:t> has. Every </a:t>
            </a:r>
            <a:r>
              <a:rPr lang="en-GB" baseline="0" dirty="0" err="1">
                <a:latin typeface="Calibri" charset="0"/>
              </a:rPr>
              <a:t>viz</a:t>
            </a:r>
            <a:r>
              <a:rPr lang="en-GB" baseline="0" dirty="0">
                <a:latin typeface="Calibri" charset="0"/>
              </a:rPr>
              <a:t> should have a message. Let’s see what we can do with this.</a:t>
            </a:r>
          </a:p>
          <a:p>
            <a:pPr eaLnBrk="1" hangingPunct="1">
              <a:spcBef>
                <a:spcPct val="0"/>
              </a:spcBef>
            </a:pPr>
            <a:endParaRPr lang="en-GB" sz="1200" b="0" i="0" kern="1200" baseline="0" dirty="0">
              <a:solidFill>
                <a:schemeClr val="tx1"/>
              </a:solidFill>
              <a:effectLst/>
              <a:latin typeface="Calibri" charset="0"/>
              <a:ea typeface="ＭＳ Ｐゴシック" charset="0"/>
              <a:cs typeface="ＭＳ Ｐゴシック" charset="0"/>
            </a:endParaRPr>
          </a:p>
          <a:p>
            <a:pPr eaLnBrk="1" hangingPunct="1">
              <a:spcBef>
                <a:spcPct val="0"/>
              </a:spcBef>
            </a:pPr>
            <a:r>
              <a:rPr lang="en-GB" sz="1200" b="0" i="0" kern="1200" baseline="0" dirty="0">
                <a:solidFill>
                  <a:schemeClr val="tx1"/>
                </a:solidFill>
                <a:effectLst/>
                <a:latin typeface="Calibri" charset="0"/>
                <a:ea typeface="ＭＳ Ｐゴシック" charset="0"/>
                <a:cs typeface="ＭＳ Ｐゴシック" charset="0"/>
              </a:rPr>
              <a:t>First off, let’s look at 3 things he did </a:t>
            </a:r>
            <a:endParaRPr lang="en-GB" sz="1200" b="0" i="0" kern="1200" dirty="0">
              <a:solidFill>
                <a:schemeClr val="tx1"/>
              </a:solidFill>
              <a:effectLst/>
              <a:latin typeface="+mn-lt"/>
              <a:ea typeface="ＭＳ Ｐゴシック" charset="0"/>
              <a:cs typeface="ＭＳ Ｐゴシック" charset="0"/>
            </a:endParaRPr>
          </a:p>
          <a:p>
            <a:pPr marL="228600" indent="-228600">
              <a:buAutoNum type="arabicPeriod"/>
            </a:pPr>
            <a:r>
              <a:rPr lang="en-GB" dirty="0"/>
              <a:t>The title: that’s enough to tell you his message:</a:t>
            </a:r>
            <a:r>
              <a:rPr lang="en-GB" baseline="0" dirty="0"/>
              <a:t> he’s emphasising the LOSS of life.</a:t>
            </a:r>
          </a:p>
          <a:p>
            <a:pPr marL="228600" indent="-228600">
              <a:buAutoNum type="arabicPeriod"/>
            </a:pPr>
            <a:r>
              <a:rPr lang="en-GB" baseline="0" dirty="0"/>
              <a:t>Was his choice of red neutral? Of course not – it’s blood.</a:t>
            </a:r>
          </a:p>
          <a:p>
            <a:pPr marL="228600" indent="-228600">
              <a:buAutoNum type="arabicPeriod"/>
            </a:pPr>
            <a:r>
              <a:rPr lang="en-GB" baseline="0" dirty="0"/>
              <a:t>Bar charts normally go up. What does this one go down? To look like a blood smear.</a:t>
            </a:r>
            <a:endParaRPr lang="en-GB" dirty="0"/>
          </a:p>
        </p:txBody>
      </p:sp>
      <p:sp>
        <p:nvSpPr>
          <p:cNvPr id="4" name="Footer Placeholder 3"/>
          <p:cNvSpPr>
            <a:spLocks noGrp="1"/>
          </p:cNvSpPr>
          <p:nvPr>
            <p:ph type="ftr" sz="quarter" idx="10"/>
          </p:nvPr>
        </p:nvSpPr>
        <p:spPr/>
        <p:txBody>
          <a:bodyPr/>
          <a:lstStyle/>
          <a:p>
            <a:pPr>
              <a:defRPr/>
            </a:pPr>
            <a:r>
              <a:rPr lang="en-US"/>
              <a:t>©2011 Tableau Software Inc. All rights reserved.</a:t>
            </a:r>
          </a:p>
        </p:txBody>
      </p:sp>
      <p:sp>
        <p:nvSpPr>
          <p:cNvPr id="5" name="Slide Number Placeholder 4"/>
          <p:cNvSpPr>
            <a:spLocks noGrp="1"/>
          </p:cNvSpPr>
          <p:nvPr>
            <p:ph type="sldNum" sz="quarter" idx="11"/>
          </p:nvPr>
        </p:nvSpPr>
        <p:spPr/>
        <p:txBody>
          <a:bodyPr/>
          <a:lstStyle/>
          <a:p>
            <a:pPr>
              <a:defRPr/>
            </a:pPr>
            <a:fld id="{B37A3EEA-359C-A641-8D6D-846B00CA9CBD}" type="slidenum">
              <a:rPr lang="en-US" smtClean="0"/>
              <a:pPr>
                <a:defRPr/>
              </a:pPr>
              <a:t>11</a:t>
            </a:fld>
            <a:endParaRPr lang="en-US"/>
          </a:p>
        </p:txBody>
      </p:sp>
    </p:spTree>
    <p:extLst>
      <p:ext uri="{BB962C8B-B14F-4D97-AF65-F5344CB8AC3E}">
        <p14:creationId xmlns:p14="http://schemas.microsoft.com/office/powerpoint/2010/main" val="75737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620713"/>
            <a:ext cx="3519488" cy="1981200"/>
          </a:xfrm>
        </p:spPr>
      </p:sp>
      <p:sp>
        <p:nvSpPr>
          <p:cNvPr id="3" name="Notes Placeholder 2"/>
          <p:cNvSpPr>
            <a:spLocks noGrp="1"/>
          </p:cNvSpPr>
          <p:nvPr>
            <p:ph type="body" idx="1"/>
          </p:nvPr>
        </p:nvSpPr>
        <p:spPr/>
        <p:txBody>
          <a:bodyPr/>
          <a:lstStyle/>
          <a:p>
            <a:pPr eaLnBrk="1" hangingPunct="1">
              <a:spcBef>
                <a:spcPct val="0"/>
              </a:spcBef>
            </a:pPr>
            <a:r>
              <a:rPr lang="en-GB" dirty="0">
                <a:latin typeface="Calibri" charset="0"/>
              </a:rPr>
              <a:t>What can we do to this chart to change the message without</a:t>
            </a:r>
            <a:r>
              <a:rPr lang="en-GB" baseline="0" dirty="0">
                <a:latin typeface="Calibri" charset="0"/>
              </a:rPr>
              <a:t> even changing the </a:t>
            </a:r>
            <a:r>
              <a:rPr lang="en-GB" baseline="0" dirty="0" err="1">
                <a:latin typeface="Calibri" charset="0"/>
              </a:rPr>
              <a:t>vizzes</a:t>
            </a:r>
            <a:r>
              <a:rPr lang="en-GB" baseline="0" dirty="0">
                <a:latin typeface="Calibri" charset="0"/>
              </a:rPr>
              <a:t>&gt;</a:t>
            </a:r>
          </a:p>
          <a:p>
            <a:pPr eaLnBrk="1" hangingPunct="1">
              <a:spcBef>
                <a:spcPct val="0"/>
              </a:spcBef>
            </a:pPr>
            <a:endParaRPr lang="en-GB" sz="1200" b="0" i="0" kern="1200" baseline="0" dirty="0">
              <a:solidFill>
                <a:schemeClr val="tx1"/>
              </a:solidFill>
              <a:effectLst/>
              <a:latin typeface="Calibri" charset="0"/>
              <a:ea typeface="ＭＳ Ｐゴシック" charset="0"/>
              <a:cs typeface="ＭＳ Ｐゴシック" charset="0"/>
            </a:endParaRPr>
          </a:p>
          <a:p>
            <a:pPr marL="228600" indent="-228600" eaLnBrk="1" hangingPunct="1">
              <a:spcBef>
                <a:spcPct val="0"/>
              </a:spcBef>
              <a:buAutoNum type="arabicPeriod"/>
            </a:pPr>
            <a:r>
              <a:rPr lang="en-GB" sz="1200" b="0" i="0" kern="1200" baseline="0" dirty="0">
                <a:solidFill>
                  <a:schemeClr val="tx1"/>
                </a:solidFill>
                <a:effectLst/>
                <a:latin typeface="Calibri" charset="0"/>
                <a:ea typeface="ＭＳ Ｐゴシック" charset="0"/>
                <a:cs typeface="ＭＳ Ｐゴシック" charset="0"/>
              </a:rPr>
              <a:t>Rotate the viz. Now the drop in deaths is clearer.</a:t>
            </a:r>
          </a:p>
          <a:p>
            <a:pPr marL="228600" indent="-228600" eaLnBrk="1" hangingPunct="1">
              <a:spcBef>
                <a:spcPct val="0"/>
              </a:spcBef>
              <a:buAutoNum type="arabicPeriod"/>
            </a:pPr>
            <a:r>
              <a:rPr lang="en-GB" sz="1200" b="0" i="0" kern="1200" baseline="0" dirty="0">
                <a:solidFill>
                  <a:schemeClr val="tx1"/>
                </a:solidFill>
                <a:effectLst/>
                <a:latin typeface="Calibri" charset="0"/>
                <a:ea typeface="ＭＳ Ｐゴシック" charset="0"/>
                <a:cs typeface="ＭＳ Ｐゴシック" charset="0"/>
              </a:rPr>
              <a:t>Change the title: that controls the message</a:t>
            </a:r>
          </a:p>
          <a:p>
            <a:pPr marL="228600" indent="-228600" eaLnBrk="1" hangingPunct="1">
              <a:spcBef>
                <a:spcPct val="0"/>
              </a:spcBef>
              <a:buAutoNum type="arabicPeriod"/>
            </a:pPr>
            <a:r>
              <a:rPr lang="en-GB" sz="1200" b="0" i="0" kern="1200" baseline="0" dirty="0">
                <a:solidFill>
                  <a:schemeClr val="tx1"/>
                </a:solidFill>
                <a:effectLst/>
                <a:latin typeface="Calibri" charset="0"/>
                <a:ea typeface="ＭＳ Ｐゴシック" charset="0"/>
                <a:cs typeface="ＭＳ Ｐゴシック" charset="0"/>
              </a:rPr>
              <a:t>Change the colour to something more neutral.</a:t>
            </a:r>
          </a:p>
          <a:p>
            <a:pPr marL="0" indent="0" eaLnBrk="1" hangingPunct="1">
              <a:spcBef>
                <a:spcPct val="0"/>
              </a:spcBef>
              <a:buNone/>
            </a:pPr>
            <a:endParaRPr lang="en-GB" sz="1200" b="0" i="0" kern="1200" baseline="0" dirty="0">
              <a:solidFill>
                <a:schemeClr val="tx1"/>
              </a:solidFill>
              <a:effectLst/>
              <a:latin typeface="Calibri" charset="0"/>
              <a:ea typeface="ＭＳ Ｐゴシック" charset="0"/>
              <a:cs typeface="ＭＳ Ｐゴシック" charset="0"/>
            </a:endParaRPr>
          </a:p>
          <a:p>
            <a:pPr marL="0" indent="0" eaLnBrk="1" hangingPunct="1">
              <a:spcBef>
                <a:spcPct val="0"/>
              </a:spcBef>
              <a:buNone/>
            </a:pPr>
            <a:r>
              <a:rPr lang="en-GB" sz="1200" b="0" i="0" kern="1200" baseline="0" dirty="0">
                <a:solidFill>
                  <a:schemeClr val="tx1"/>
                </a:solidFill>
                <a:effectLst/>
                <a:latin typeface="Calibri" charset="0"/>
                <a:ea typeface="ＭＳ Ｐゴシック" charset="0"/>
                <a:cs typeface="ＭＳ Ｐゴシック" charset="0"/>
              </a:rPr>
              <a:t>Pause: notice how the message is completely different.</a:t>
            </a:r>
            <a:endParaRPr lang="en-GB" sz="1200" b="0" i="0" kern="1200" dirty="0">
              <a:solidFill>
                <a:schemeClr val="tx1"/>
              </a:solidFill>
              <a:effectLst/>
              <a:latin typeface="+mn-lt"/>
              <a:ea typeface="ＭＳ Ｐゴシック" charset="0"/>
              <a:cs typeface="ＭＳ Ｐゴシック" charset="0"/>
            </a:endParaRPr>
          </a:p>
          <a:p>
            <a:endParaRPr lang="en-GB" dirty="0"/>
          </a:p>
        </p:txBody>
      </p:sp>
      <p:sp>
        <p:nvSpPr>
          <p:cNvPr id="4" name="Footer Placeholder 3"/>
          <p:cNvSpPr>
            <a:spLocks noGrp="1"/>
          </p:cNvSpPr>
          <p:nvPr>
            <p:ph type="ftr" sz="quarter" idx="10"/>
          </p:nvPr>
        </p:nvSpPr>
        <p:spPr/>
        <p:txBody>
          <a:bodyPr/>
          <a:lstStyle/>
          <a:p>
            <a:pPr>
              <a:defRPr/>
            </a:pPr>
            <a:r>
              <a:rPr lang="en-US"/>
              <a:t>©2011 Tableau Software Inc. All rights reserved.</a:t>
            </a:r>
          </a:p>
        </p:txBody>
      </p:sp>
      <p:sp>
        <p:nvSpPr>
          <p:cNvPr id="5" name="Slide Number Placeholder 4"/>
          <p:cNvSpPr>
            <a:spLocks noGrp="1"/>
          </p:cNvSpPr>
          <p:nvPr>
            <p:ph type="sldNum" sz="quarter" idx="11"/>
          </p:nvPr>
        </p:nvSpPr>
        <p:spPr/>
        <p:txBody>
          <a:bodyPr/>
          <a:lstStyle/>
          <a:p>
            <a:pPr>
              <a:defRPr/>
            </a:pPr>
            <a:fld id="{B37A3EEA-359C-A641-8D6D-846B00CA9CBD}" type="slidenum">
              <a:rPr lang="en-US" smtClean="0"/>
              <a:pPr>
                <a:defRPr/>
              </a:pPr>
              <a:t>12</a:t>
            </a:fld>
            <a:endParaRPr lang="en-US"/>
          </a:p>
        </p:txBody>
      </p:sp>
    </p:spTree>
    <p:extLst>
      <p:ext uri="{BB962C8B-B14F-4D97-AF65-F5344CB8AC3E}">
        <p14:creationId xmlns:p14="http://schemas.microsoft.com/office/powerpoint/2010/main" val="228227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620713"/>
            <a:ext cx="3519488" cy="1981200"/>
          </a:xfrm>
        </p:spPr>
      </p:sp>
      <p:sp>
        <p:nvSpPr>
          <p:cNvPr id="3" name="Notes Placeholder 2"/>
          <p:cNvSpPr>
            <a:spLocks noGrp="1"/>
          </p:cNvSpPr>
          <p:nvPr>
            <p:ph type="body" idx="1"/>
          </p:nvPr>
        </p:nvSpPr>
        <p:spPr/>
        <p:txBody>
          <a:bodyPr/>
          <a:lstStyle/>
          <a:p>
            <a:pPr eaLnBrk="1" hangingPunct="1">
              <a:spcBef>
                <a:spcPct val="0"/>
              </a:spcBef>
            </a:pPr>
            <a:r>
              <a:rPr lang="en-GB" dirty="0">
                <a:latin typeface="Calibri" charset="0"/>
              </a:rPr>
              <a:t>What can we do to this chart to change the message without</a:t>
            </a:r>
            <a:r>
              <a:rPr lang="en-GB" baseline="0" dirty="0">
                <a:latin typeface="Calibri" charset="0"/>
              </a:rPr>
              <a:t> even changing the </a:t>
            </a:r>
            <a:r>
              <a:rPr lang="en-GB" baseline="0" dirty="0" err="1">
                <a:latin typeface="Calibri" charset="0"/>
              </a:rPr>
              <a:t>vizzes</a:t>
            </a:r>
            <a:r>
              <a:rPr lang="en-GB" baseline="0" dirty="0">
                <a:latin typeface="Calibri" charset="0"/>
              </a:rPr>
              <a:t>&gt;</a:t>
            </a:r>
          </a:p>
          <a:p>
            <a:pPr eaLnBrk="1" hangingPunct="1">
              <a:spcBef>
                <a:spcPct val="0"/>
              </a:spcBef>
            </a:pPr>
            <a:endParaRPr lang="en-GB" sz="1200" b="0" i="0" kern="1200" baseline="0" dirty="0">
              <a:solidFill>
                <a:schemeClr val="tx1"/>
              </a:solidFill>
              <a:effectLst/>
              <a:latin typeface="Calibri" charset="0"/>
              <a:ea typeface="ＭＳ Ｐゴシック" charset="0"/>
              <a:cs typeface="ＭＳ Ｐゴシック" charset="0"/>
            </a:endParaRPr>
          </a:p>
          <a:p>
            <a:pPr marL="228600" indent="-228600" eaLnBrk="1" hangingPunct="1">
              <a:spcBef>
                <a:spcPct val="0"/>
              </a:spcBef>
              <a:buAutoNum type="arabicPeriod"/>
            </a:pPr>
            <a:r>
              <a:rPr lang="en-GB" sz="1200" b="0" i="0" kern="1200" baseline="0" dirty="0">
                <a:solidFill>
                  <a:schemeClr val="tx1"/>
                </a:solidFill>
                <a:effectLst/>
                <a:latin typeface="Calibri" charset="0"/>
                <a:ea typeface="ＭＳ Ｐゴシック" charset="0"/>
                <a:cs typeface="ＭＳ Ｐゴシック" charset="0"/>
              </a:rPr>
              <a:t>Rotate the viz. Now the drop in deaths is clearer.</a:t>
            </a:r>
          </a:p>
          <a:p>
            <a:pPr marL="228600" indent="-228600" eaLnBrk="1" hangingPunct="1">
              <a:spcBef>
                <a:spcPct val="0"/>
              </a:spcBef>
              <a:buAutoNum type="arabicPeriod"/>
            </a:pPr>
            <a:r>
              <a:rPr lang="en-GB" sz="1200" b="0" i="0" kern="1200" baseline="0" dirty="0">
                <a:solidFill>
                  <a:schemeClr val="tx1"/>
                </a:solidFill>
                <a:effectLst/>
                <a:latin typeface="Calibri" charset="0"/>
                <a:ea typeface="ＭＳ Ｐゴシック" charset="0"/>
                <a:cs typeface="ＭＳ Ｐゴシック" charset="0"/>
              </a:rPr>
              <a:t>Change the title: that controls the message</a:t>
            </a:r>
          </a:p>
          <a:p>
            <a:pPr marL="228600" indent="-228600" eaLnBrk="1" hangingPunct="1">
              <a:spcBef>
                <a:spcPct val="0"/>
              </a:spcBef>
              <a:buAutoNum type="arabicPeriod"/>
            </a:pPr>
            <a:r>
              <a:rPr lang="en-GB" sz="1200" b="0" i="0" kern="1200" baseline="0" dirty="0">
                <a:solidFill>
                  <a:schemeClr val="tx1"/>
                </a:solidFill>
                <a:effectLst/>
                <a:latin typeface="Calibri" charset="0"/>
                <a:ea typeface="ＭＳ Ｐゴシック" charset="0"/>
                <a:cs typeface="ＭＳ Ｐゴシック" charset="0"/>
              </a:rPr>
              <a:t>Change the colour to something more neutral.</a:t>
            </a:r>
          </a:p>
          <a:p>
            <a:pPr marL="0" indent="0" eaLnBrk="1" hangingPunct="1">
              <a:spcBef>
                <a:spcPct val="0"/>
              </a:spcBef>
              <a:buNone/>
            </a:pPr>
            <a:endParaRPr lang="en-GB" sz="1200" b="0" i="0" kern="1200" baseline="0" dirty="0">
              <a:solidFill>
                <a:schemeClr val="tx1"/>
              </a:solidFill>
              <a:effectLst/>
              <a:latin typeface="Calibri" charset="0"/>
              <a:ea typeface="ＭＳ Ｐゴシック" charset="0"/>
              <a:cs typeface="ＭＳ Ｐゴシック" charset="0"/>
            </a:endParaRPr>
          </a:p>
          <a:p>
            <a:pPr marL="0" indent="0" eaLnBrk="1" hangingPunct="1">
              <a:spcBef>
                <a:spcPct val="0"/>
              </a:spcBef>
              <a:buNone/>
            </a:pPr>
            <a:r>
              <a:rPr lang="en-GB" sz="1200" b="0" i="0" kern="1200" baseline="0" dirty="0">
                <a:solidFill>
                  <a:schemeClr val="tx1"/>
                </a:solidFill>
                <a:effectLst/>
                <a:latin typeface="Calibri" charset="0"/>
                <a:ea typeface="ＭＳ Ｐゴシック" charset="0"/>
                <a:cs typeface="ＭＳ Ｐゴシック" charset="0"/>
              </a:rPr>
              <a:t>Pause: notice how the message is completely different.</a:t>
            </a:r>
            <a:endParaRPr lang="en-GB" sz="1200" b="0" i="0" kern="1200" dirty="0">
              <a:solidFill>
                <a:schemeClr val="tx1"/>
              </a:solidFill>
              <a:effectLst/>
              <a:latin typeface="+mn-lt"/>
              <a:ea typeface="ＭＳ Ｐゴシック" charset="0"/>
              <a:cs typeface="ＭＳ Ｐゴシック" charset="0"/>
            </a:endParaRPr>
          </a:p>
          <a:p>
            <a:endParaRPr lang="en-GB" dirty="0"/>
          </a:p>
        </p:txBody>
      </p:sp>
      <p:sp>
        <p:nvSpPr>
          <p:cNvPr id="4" name="Footer Placeholder 3"/>
          <p:cNvSpPr>
            <a:spLocks noGrp="1"/>
          </p:cNvSpPr>
          <p:nvPr>
            <p:ph type="ftr" sz="quarter" idx="10"/>
          </p:nvPr>
        </p:nvSpPr>
        <p:spPr/>
        <p:txBody>
          <a:bodyPr/>
          <a:lstStyle/>
          <a:p>
            <a:pPr>
              <a:defRPr/>
            </a:pPr>
            <a:r>
              <a:rPr lang="en-US"/>
              <a:t>©2011 Tableau Software Inc. All rights reserved.</a:t>
            </a:r>
          </a:p>
        </p:txBody>
      </p:sp>
      <p:sp>
        <p:nvSpPr>
          <p:cNvPr id="5" name="Slide Number Placeholder 4"/>
          <p:cNvSpPr>
            <a:spLocks noGrp="1"/>
          </p:cNvSpPr>
          <p:nvPr>
            <p:ph type="sldNum" sz="quarter" idx="11"/>
          </p:nvPr>
        </p:nvSpPr>
        <p:spPr/>
        <p:txBody>
          <a:bodyPr/>
          <a:lstStyle/>
          <a:p>
            <a:pPr>
              <a:defRPr/>
            </a:pPr>
            <a:fld id="{B37A3EEA-359C-A641-8D6D-846B00CA9CBD}" type="slidenum">
              <a:rPr lang="en-US" smtClean="0"/>
              <a:pPr>
                <a:defRPr/>
              </a:pPr>
              <a:t>13</a:t>
            </a:fld>
            <a:endParaRPr lang="en-US"/>
          </a:p>
        </p:txBody>
      </p:sp>
    </p:spTree>
    <p:extLst>
      <p:ext uri="{BB962C8B-B14F-4D97-AF65-F5344CB8AC3E}">
        <p14:creationId xmlns:p14="http://schemas.microsoft.com/office/powerpoint/2010/main" val="355960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0479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Tree>
    <p:extLst>
      <p:ext uri="{BB962C8B-B14F-4D97-AF65-F5344CB8AC3E}">
        <p14:creationId xmlns:p14="http://schemas.microsoft.com/office/powerpoint/2010/main" val="259171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956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1522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26228B3-46CB-4F11-B789-F6F9AFDCFF3F}" type="slidenum">
              <a:rPr lang="en-US" smtClean="0"/>
              <a:t>18</a:t>
            </a:fld>
            <a:endParaRPr lang="en-US"/>
          </a:p>
        </p:txBody>
      </p:sp>
    </p:spTree>
    <p:extLst>
      <p:ext uri="{BB962C8B-B14F-4D97-AF65-F5344CB8AC3E}">
        <p14:creationId xmlns:p14="http://schemas.microsoft.com/office/powerpoint/2010/main" val="1490469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ea typeface="BentonSans"/>
              </a:rPr>
              <a:t>© 2015 Tableau Software. All rights reserved. </a:t>
            </a:r>
          </a:p>
        </p:txBody>
      </p:sp>
      <p:sp>
        <p:nvSpPr>
          <p:cNvPr id="6" name="Date Placeholder 5"/>
          <p:cNvSpPr>
            <a:spLocks noGrp="1"/>
          </p:cNvSpPr>
          <p:nvPr>
            <p:ph type="dt" idx="12"/>
          </p:nvPr>
        </p:nvSpPr>
        <p:spPr/>
        <p:txBody>
          <a:bodyPr/>
          <a:lstStyle/>
          <a:p>
            <a:fld id="{7185A36B-8BD0-2D43-B223-F95C46240E0E}" type="datetime1">
              <a:rPr lang="en-US" smtClean="0"/>
              <a:t>6/1/2016</a:t>
            </a:fld>
            <a:endParaRPr lang="en-US" dirty="0"/>
          </a:p>
        </p:txBody>
      </p:sp>
    </p:spTree>
    <p:extLst>
      <p:ext uri="{BB962C8B-B14F-4D97-AF65-F5344CB8AC3E}">
        <p14:creationId xmlns:p14="http://schemas.microsoft.com/office/powerpoint/2010/main" val="353212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6/1/2016 6:17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072060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0520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What’s your point? – Call out the point in the title.</a:t>
            </a:r>
          </a:p>
          <a:p>
            <a:r>
              <a:rPr lang="en-US" sz="1059" kern="1200" dirty="0">
                <a:solidFill>
                  <a:schemeClr val="tx1"/>
                </a:solidFill>
                <a:effectLst/>
                <a:latin typeface="+mj-lt"/>
                <a:ea typeface="+mn-ea"/>
                <a:cs typeface="+mn-cs"/>
              </a:rPr>
              <a:t>	Support your point. – They spent the rest of the time supporting it.</a:t>
            </a:r>
          </a:p>
          <a:p>
            <a:r>
              <a:rPr lang="en-US" sz="1059" kern="1200" dirty="0">
                <a:solidFill>
                  <a:schemeClr val="tx1"/>
                </a:solidFill>
                <a:effectLst/>
                <a:latin typeface="+mj-lt"/>
                <a:ea typeface="+mn-ea"/>
                <a:cs typeface="+mn-cs"/>
              </a:rPr>
              <a:t>Plot Twist. – Not only are they doing badly, only 6 students passed reading and math.  Sometimes it’s the story.  Sometimes it’s a data point.</a:t>
            </a:r>
          </a:p>
          <a:p>
            <a:r>
              <a:rPr lang="en-US" sz="1059" kern="1200" dirty="0">
                <a:solidFill>
                  <a:schemeClr val="tx1"/>
                </a:solidFill>
                <a:effectLst/>
                <a:latin typeface="+mj-lt"/>
                <a:ea typeface="+mn-ea"/>
                <a:cs typeface="+mn-cs"/>
              </a:rPr>
              <a:t>Now What. – They followed up with a call to Action.</a:t>
            </a:r>
          </a:p>
        </p:txBody>
      </p:sp>
      <p:sp>
        <p:nvSpPr>
          <p:cNvPr id="4" name="Header Placeholder 3"/>
          <p:cNvSpPr>
            <a:spLocks noGrp="1"/>
          </p:cNvSpPr>
          <p:nvPr>
            <p:ph type="hdr" sz="quarter" idx="10"/>
          </p:nvPr>
        </p:nvSpPr>
        <p:spPr/>
        <p:txBody>
          <a:bodyPr/>
          <a:lstStyle/>
          <a:p>
            <a:r>
              <a:rPr lang="en-US"/>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6/1/2016 6:17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6795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BentonSans"/>
              <a:ea typeface="+mn-ea"/>
              <a:cs typeface="+mn-cs"/>
            </a:endParaRPr>
          </a:p>
        </p:txBody>
      </p:sp>
    </p:spTree>
    <p:extLst>
      <p:ext uri="{BB962C8B-B14F-4D97-AF65-F5344CB8AC3E}">
        <p14:creationId xmlns:p14="http://schemas.microsoft.com/office/powerpoint/2010/main" val="898433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BentonSans"/>
              <a:ea typeface="+mn-ea"/>
              <a:cs typeface="+mn-cs"/>
            </a:endParaRPr>
          </a:p>
        </p:txBody>
      </p:sp>
    </p:spTree>
    <p:extLst>
      <p:ext uri="{BB962C8B-B14F-4D97-AF65-F5344CB8AC3E}">
        <p14:creationId xmlns:p14="http://schemas.microsoft.com/office/powerpoint/2010/main" val="632137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BentonSans"/>
              <a:ea typeface="+mn-ea"/>
              <a:cs typeface="+mn-cs"/>
            </a:endParaRPr>
          </a:p>
        </p:txBody>
      </p:sp>
    </p:spTree>
    <p:extLst>
      <p:ext uri="{BB962C8B-B14F-4D97-AF65-F5344CB8AC3E}">
        <p14:creationId xmlns:p14="http://schemas.microsoft.com/office/powerpoint/2010/main" val="87098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BentonSans"/>
              <a:ea typeface="+mn-ea"/>
              <a:cs typeface="+mn-cs"/>
            </a:endParaRPr>
          </a:p>
        </p:txBody>
      </p:sp>
    </p:spTree>
    <p:extLst>
      <p:ext uri="{BB962C8B-B14F-4D97-AF65-F5344CB8AC3E}">
        <p14:creationId xmlns:p14="http://schemas.microsoft.com/office/powerpoint/2010/main" val="267591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018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2233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6266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41405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a:gradFill>
                  <a:gsLst>
                    <a:gs pos="0">
                      <a:schemeClr val="bg1"/>
                    </a:gs>
                    <a:gs pos="100000">
                      <a:schemeClr val="bg1"/>
                    </a:gs>
                  </a:gsLst>
                  <a:lin ang="5400000" scaled="0"/>
                </a:gradFill>
                <a:cs typeface="Arial" panose="020B0604020202020204" pitchFamily="34" charset="0"/>
              </a:rPr>
              <a:t>© 2015 Tableau Software. All rights reserved. </a:t>
            </a: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41678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60071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a:t># HASHTAG</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a:t>SESSION REPEATS</a:t>
            </a:r>
          </a:p>
        </p:txBody>
      </p:sp>
    </p:spTree>
    <p:extLst>
      <p:ext uri="{BB962C8B-B14F-4D97-AF65-F5344CB8AC3E}">
        <p14:creationId xmlns:p14="http://schemas.microsoft.com/office/powerpoint/2010/main" val="52020591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a:t>SESSION REPEATS</a:t>
            </a:r>
          </a:p>
        </p:txBody>
      </p:sp>
    </p:spTree>
    <p:extLst>
      <p:ext uri="{BB962C8B-B14F-4D97-AF65-F5344CB8AC3E}">
        <p14:creationId xmlns:p14="http://schemas.microsoft.com/office/powerpoint/2010/main" val="28831504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a:t>Speaker Name</a:t>
            </a:r>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a:t># HASHTAG</a:t>
            </a:r>
          </a:p>
        </p:txBody>
      </p:sp>
    </p:spTree>
    <p:extLst>
      <p:ext uri="{BB962C8B-B14F-4D97-AF65-F5344CB8AC3E}">
        <p14:creationId xmlns:p14="http://schemas.microsoft.com/office/powerpoint/2010/main" val="309117901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Demo</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Video</a:t>
            </a:r>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4140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649705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649705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595744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64955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a:t>Tap icon to add content</a:t>
            </a:r>
          </a:p>
        </p:txBody>
      </p:sp>
    </p:spTree>
    <p:extLst>
      <p:ext uri="{BB962C8B-B14F-4D97-AF65-F5344CB8AC3E}">
        <p14:creationId xmlns:p14="http://schemas.microsoft.com/office/powerpoint/2010/main" val="349661771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a:t>Tap Icon to Add Picture</a:t>
            </a:r>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a:t>Click to edit Master title style</a:t>
            </a:r>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595744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649559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a:gradFill>
                  <a:gsLst>
                    <a:gs pos="0">
                      <a:schemeClr val="bg1"/>
                    </a:gs>
                    <a:gs pos="100000">
                      <a:schemeClr val="bg1"/>
                    </a:gs>
                  </a:gsLst>
                  <a:lin ang="5400000" scaled="0"/>
                </a:gradFill>
                <a:cs typeface="Arial" panose="020B0604020202020204" pitchFamily="34" charset="0"/>
              </a:rPr>
              <a:t>© 2015 Tableau Software. All rights reserved. </a:t>
            </a: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600716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mj-lt"/>
                <a:cs typeface="Gill Sans MT"/>
              </a:defRPr>
            </a:lvl1pPr>
            <a:lvl2pPr marL="653110" indent="0">
              <a:buNone/>
              <a:defRPr/>
            </a:lvl2pPr>
            <a:lvl3pPr marL="1306221" indent="0">
              <a:buNone/>
              <a:defRPr/>
            </a:lvl3pPr>
            <a:lvl4pPr marL="1959331" indent="0">
              <a:buNone/>
              <a:defRPr/>
            </a:lvl4pPr>
            <a:lvl5pPr marL="2612442" indent="0">
              <a:buNone/>
              <a:defRPr/>
            </a:lvl5pPr>
          </a:lstStyle>
          <a:p>
            <a:r>
              <a:rPr lang="en-US" dirty="0"/>
              <a:t>[Presentation Title]</a:t>
            </a:r>
          </a:p>
          <a:p>
            <a:r>
              <a:rPr lang="en-US" sz="2400" dirty="0"/>
              <a:t>[Presenter Name] | [Presenter Title]</a:t>
            </a:r>
          </a:p>
          <a:p>
            <a:r>
              <a:rPr lang="en-US" sz="2400" dirty="0"/>
              <a:t>[Date] | [Contact Info (social media, email, etc.)] </a:t>
            </a:r>
          </a:p>
        </p:txBody>
      </p:sp>
    </p:spTree>
    <p:extLst>
      <p:ext uri="{BB962C8B-B14F-4D97-AF65-F5344CB8AC3E}">
        <p14:creationId xmlns:p14="http://schemas.microsoft.com/office/powerpoint/2010/main" val="89631041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7426" y="1813044"/>
            <a:ext cx="5337174" cy="3951851"/>
          </a:xfrm>
          <a:prstGeom prst="rect">
            <a:avLst/>
          </a:prstGeom>
        </p:spPr>
        <p:txBody>
          <a:bodyPr vert="horz" lIns="0" tIns="0" rIns="0" bIns="0">
            <a:spAutoFit/>
          </a:bodyPr>
          <a:lstStyle>
            <a:lvl1pPr marL="0" indent="0">
              <a:lnSpc>
                <a:spcPct val="150000"/>
              </a:lnSpc>
              <a:spcBef>
                <a:spcPts val="0"/>
              </a:spcBef>
              <a:buFontTx/>
              <a:buNone/>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a:t>[Topic One]</a:t>
            </a:r>
          </a:p>
          <a:p>
            <a:pPr>
              <a:spcBef>
                <a:spcPts val="0"/>
              </a:spcBef>
            </a:pPr>
            <a:r>
              <a:rPr lang="en-US" dirty="0"/>
              <a:t>[Topic Two]</a:t>
            </a:r>
          </a:p>
          <a:p>
            <a:pPr>
              <a:spcBef>
                <a:spcPts val="0"/>
              </a:spcBef>
            </a:pPr>
            <a:r>
              <a:rPr lang="en-US" dirty="0"/>
              <a:t>[Topic Three]</a:t>
            </a:r>
          </a:p>
          <a:p>
            <a:pPr>
              <a:spcBef>
                <a:spcPts val="0"/>
              </a:spcBef>
            </a:pPr>
            <a:r>
              <a:rPr lang="en-US" dirty="0"/>
              <a:t>[Topic Four]</a:t>
            </a:r>
          </a:p>
          <a:p>
            <a:pPr>
              <a:spcBef>
                <a:spcPts val="0"/>
              </a:spcBef>
            </a:pPr>
            <a:r>
              <a:rPr lang="en-US" dirty="0"/>
              <a:t>[Topic Five]</a:t>
            </a:r>
          </a:p>
          <a:p>
            <a:pPr>
              <a:spcBef>
                <a:spcPts val="0"/>
              </a:spcBef>
            </a:pPr>
            <a:r>
              <a:rPr lang="en-US" dirty="0"/>
              <a:t>[Topic Six]</a:t>
            </a:r>
          </a:p>
        </p:txBody>
      </p:sp>
      <p:sp>
        <p:nvSpPr>
          <p:cNvPr id="35" name="Text Placeholder 32"/>
          <p:cNvSpPr>
            <a:spLocks noGrp="1"/>
          </p:cNvSpPr>
          <p:nvPr>
            <p:ph type="body" sz="quarter" idx="12" hasCustomPrompt="1"/>
          </p:nvPr>
        </p:nvSpPr>
        <p:spPr>
          <a:xfrm>
            <a:off x="8545513" y="1813044"/>
            <a:ext cx="5414961" cy="3951851"/>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p:txBody>
      </p:sp>
      <p:sp>
        <p:nvSpPr>
          <p:cNvPr id="5" name="Text Placeholder 5"/>
          <p:cNvSpPr>
            <a:spLocks noGrp="1"/>
          </p:cNvSpPr>
          <p:nvPr>
            <p:ph type="body" sz="quarter" idx="13" hasCustomPrompt="1"/>
          </p:nvPr>
        </p:nvSpPr>
        <p:spPr>
          <a:xfrm>
            <a:off x="686746" y="381001"/>
            <a:ext cx="13245154" cy="634789"/>
          </a:xfrm>
          <a:prstGeom prst="rect">
            <a:avLst/>
          </a:prstGeom>
        </p:spPr>
        <p:txBody>
          <a:bodyPr wrap="square" lIns="0" tIns="0" rIns="0" bIns="0">
            <a:spAutoFit/>
          </a:bodyPr>
          <a:lstStyle>
            <a:lvl1pPr marL="0" indent="0">
              <a:lnSpc>
                <a:spcPct val="90000"/>
              </a:lnSpc>
              <a:buFontTx/>
              <a:buNone/>
              <a:defRPr sz="4500" baseline="0">
                <a:solidFill>
                  <a:schemeClr val="accent5"/>
                </a:solidFill>
              </a:defRPr>
            </a:lvl1pPr>
          </a:lstStyle>
          <a:p>
            <a:r>
              <a:rPr lang="en-US" dirty="0"/>
              <a:t>Table of Contents/Agenda</a:t>
            </a:r>
          </a:p>
        </p:txBody>
      </p:sp>
    </p:spTree>
    <p:extLst>
      <p:ext uri="{BB962C8B-B14F-4D97-AF65-F5344CB8AC3E}">
        <p14:creationId xmlns:p14="http://schemas.microsoft.com/office/powerpoint/2010/main" val="5930515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New Topic_a">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a:t>[Topic]</a:t>
            </a:r>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Tree>
    <p:extLst>
      <p:ext uri="{BB962C8B-B14F-4D97-AF65-F5344CB8AC3E}">
        <p14:creationId xmlns:p14="http://schemas.microsoft.com/office/powerpoint/2010/main" val="8308664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New Topic_b">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a:t>[Topic]</a:t>
            </a:r>
          </a:p>
        </p:txBody>
      </p:sp>
      <p:pic>
        <p:nvPicPr>
          <p:cNvPr id="6" name="Picture 5" descr="SectionDivider-03.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Tree>
    <p:extLst>
      <p:ext uri="{BB962C8B-B14F-4D97-AF65-F5344CB8AC3E}">
        <p14:creationId xmlns:p14="http://schemas.microsoft.com/office/powerpoint/2010/main" val="172220796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ew Topic_c">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a:t>[Topic]</a:t>
            </a:r>
          </a:p>
        </p:txBody>
      </p:sp>
      <p:pic>
        <p:nvPicPr>
          <p:cNvPr id="6" name="Picture 5" descr="SectionDivider-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Tree>
    <p:extLst>
      <p:ext uri="{BB962C8B-B14F-4D97-AF65-F5344CB8AC3E}">
        <p14:creationId xmlns:p14="http://schemas.microsoft.com/office/powerpoint/2010/main" val="141019128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a:p>
            <a:r>
              <a:rPr lang="en-US" dirty="0"/>
              <a:t>2 lines max</a:t>
            </a:r>
          </a:p>
        </p:txBody>
      </p:sp>
    </p:spTree>
    <p:extLst>
      <p:ext uri="{BB962C8B-B14F-4D97-AF65-F5344CB8AC3E}">
        <p14:creationId xmlns:p14="http://schemas.microsoft.com/office/powerpoint/2010/main" val="2187131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a:t>Tap icon to add content</a:t>
            </a:r>
          </a:p>
        </p:txBody>
      </p:sp>
    </p:spTree>
    <p:extLst>
      <p:ext uri="{BB962C8B-B14F-4D97-AF65-F5344CB8AC3E}">
        <p14:creationId xmlns:p14="http://schemas.microsoft.com/office/powerpoint/2010/main" val="349661771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[Copy content] </a:t>
            </a:r>
          </a:p>
        </p:txBody>
      </p:sp>
    </p:spTree>
    <p:extLst>
      <p:ext uri="{BB962C8B-B14F-4D97-AF65-F5344CB8AC3E}">
        <p14:creationId xmlns:p14="http://schemas.microsoft.com/office/powerpoint/2010/main" val="6763710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6600" y="2438401"/>
            <a:ext cx="8077200" cy="830997"/>
          </a:xfrm>
        </p:spPr>
        <p:txBody>
          <a:bodyPr anchor="t" anchorCtr="0">
            <a:spAutoFit/>
          </a:bodyPr>
          <a:lstStyle>
            <a:lvl1pPr>
              <a:defRPr sz="5400" baseline="0">
                <a:solidFill>
                  <a:schemeClr val="accent5"/>
                </a:solidFill>
              </a:defRPr>
            </a:lvl1pPr>
          </a:lstStyle>
          <a:p>
            <a:r>
              <a:rPr lang="en-US" dirty="0"/>
              <a:t>“Insert quote here”</a:t>
            </a:r>
          </a:p>
        </p:txBody>
      </p:sp>
      <p:sp>
        <p:nvSpPr>
          <p:cNvPr id="13" name="Text Placeholder 12"/>
          <p:cNvSpPr>
            <a:spLocks noGrp="1"/>
          </p:cNvSpPr>
          <p:nvPr>
            <p:ph type="body" sz="quarter" idx="11" hasCustomPrompt="1"/>
          </p:nvPr>
        </p:nvSpPr>
        <p:spPr>
          <a:xfrm>
            <a:off x="3561080" y="3733800"/>
            <a:ext cx="8077200" cy="295466"/>
          </a:xfrm>
          <a:prstGeom prst="rect">
            <a:avLst/>
          </a:prstGeom>
        </p:spPr>
        <p:txBody>
          <a:bodyPr lIns="0" tIns="0" rIns="0" bIns="0">
            <a:spAutoFit/>
          </a:bodyPr>
          <a:lstStyle>
            <a:lvl1pPr marL="0" indent="0">
              <a:buNone/>
              <a:defRPr sz="1900" baseline="0">
                <a:solidFill>
                  <a:schemeClr val="accent5"/>
                </a:solidFill>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a:t>Name &amp; Title here</a:t>
            </a:r>
          </a:p>
        </p:txBody>
      </p:sp>
    </p:spTree>
    <p:extLst>
      <p:ext uri="{BB962C8B-B14F-4D97-AF65-F5344CB8AC3E}">
        <p14:creationId xmlns:p14="http://schemas.microsoft.com/office/powerpoint/2010/main" val="13542331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defRPr>
            </a:lvl1pPr>
            <a:lvl2pPr marL="746125" indent="-457200">
              <a:spcBef>
                <a:spcPts val="0"/>
              </a:spcBef>
              <a:spcAft>
                <a:spcPts val="600"/>
              </a:spcAft>
              <a:buSzPct val="100000"/>
              <a:buFont typeface="+mj-lt"/>
              <a:buAutoNum type="romanUcPeriod"/>
              <a:defRPr sz="2400" baseline="0">
                <a:solidFill>
                  <a:schemeClr val="accent5"/>
                </a:solidFill>
              </a:defRPr>
            </a:lvl2pPr>
            <a:lvl3pPr marL="969963" indent="-457200">
              <a:spcBef>
                <a:spcPts val="0"/>
              </a:spcBef>
              <a:spcAft>
                <a:spcPts val="600"/>
              </a:spcAft>
              <a:buSzPct val="100000"/>
              <a:buFont typeface="+mj-lt"/>
              <a:buAutoNum type="arabicPeriod"/>
              <a:defRPr sz="2100" baseline="0">
                <a:solidFill>
                  <a:schemeClr val="accent5"/>
                </a:solidFill>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[High-level content]</a:t>
            </a:r>
          </a:p>
          <a:p>
            <a:r>
              <a:rPr lang="en-US" dirty="0"/>
              <a:t>[High-level content] </a:t>
            </a:r>
          </a:p>
          <a:p>
            <a:pPr lvl="1">
              <a:buFont typeface="+mj-lt"/>
              <a:buAutoNum type="romanUcPeriod"/>
            </a:pPr>
            <a:r>
              <a:rPr lang="en-US" dirty="0"/>
              <a:t>[Secondary information about high-level content]</a:t>
            </a:r>
          </a:p>
          <a:p>
            <a:pPr lvl="2">
              <a:buFont typeface="Arial"/>
              <a:buChar char="•"/>
            </a:pPr>
            <a:r>
              <a:rPr lang="en-US" dirty="0"/>
              <a:t>[More details]</a:t>
            </a:r>
          </a:p>
          <a:p>
            <a:pPr lvl="2">
              <a:buFont typeface="Arial"/>
              <a:buChar char="•"/>
            </a:pPr>
            <a:r>
              <a:rPr lang="en-US" dirty="0"/>
              <a:t>[More details] </a:t>
            </a:r>
          </a:p>
          <a:p>
            <a:pPr lvl="2">
              <a:buFont typeface="Arial"/>
              <a:buChar char="•"/>
            </a:pPr>
            <a:r>
              <a:rPr lang="en-US" dirty="0"/>
              <a:t>[More details] </a:t>
            </a:r>
          </a:p>
          <a:p>
            <a:pPr lvl="1">
              <a:buFont typeface="+mj-lt"/>
              <a:buAutoNum type="romanUcPeriod"/>
            </a:pPr>
            <a:r>
              <a:rPr lang="en-US" dirty="0"/>
              <a:t>[Secondary information about high-level content]</a:t>
            </a:r>
          </a:p>
          <a:p>
            <a:r>
              <a:rPr lang="en-US" dirty="0"/>
              <a:t>[High-level content]</a:t>
            </a:r>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251150884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200493587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7" name="Content Placeholder 2"/>
          <p:cNvSpPr>
            <a:spLocks noGrp="1"/>
          </p:cNvSpPr>
          <p:nvPr>
            <p:ph idx="15" hasCustomPrompt="1"/>
          </p:nvPr>
        </p:nvSpPr>
        <p:spPr>
          <a:xfrm>
            <a:off x="7311907" y="1812808"/>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163059126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[Content relevant to image]</a:t>
            </a:r>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dirty="0"/>
              <a:t>Click icon to add picture</a:t>
            </a:r>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18848674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defRPr>
            </a:lvl1pPr>
          </a:lstStyle>
          <a:p>
            <a:r>
              <a:rPr lang="en-US" dirty="0"/>
              <a:t>Click icon to add table</a:t>
            </a:r>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114413598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dirty="0"/>
              <a:t>Click icon to add picture</a:t>
            </a:r>
          </a:p>
        </p:txBody>
      </p:sp>
    </p:spTree>
    <p:extLst>
      <p:ext uri="{BB962C8B-B14F-4D97-AF65-F5344CB8AC3E}">
        <p14:creationId xmlns:p14="http://schemas.microsoft.com/office/powerpoint/2010/main" val="37428582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900">
                <a:solidFill>
                  <a:schemeClr val="accent5"/>
                </a:solidFill>
              </a:defRPr>
            </a:lvl1pPr>
          </a:lstStyle>
          <a:p>
            <a:r>
              <a:rPr lang="en-US" dirty="0"/>
              <a:t>Click icon to add picture</a:t>
            </a:r>
          </a:p>
        </p:txBody>
      </p:sp>
    </p:spTree>
    <p:extLst>
      <p:ext uri="{BB962C8B-B14F-4D97-AF65-F5344CB8AC3E}">
        <p14:creationId xmlns:p14="http://schemas.microsoft.com/office/powerpoint/2010/main" val="81139720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935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a:t>Tap Icon to Add Picture</a:t>
            </a:r>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userDrawn="1"/>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pic>
        <p:nvPicPr>
          <p:cNvPr id="4" name="Picture 3" descr="tableau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6400" y="3206751"/>
            <a:ext cx="8737600" cy="1816101"/>
          </a:xfrm>
          <a:prstGeom prst="rect">
            <a:avLst/>
          </a:prstGeom>
        </p:spPr>
      </p:pic>
    </p:spTree>
    <p:extLst>
      <p:ext uri="{BB962C8B-B14F-4D97-AF65-F5344CB8AC3E}">
        <p14:creationId xmlns:p14="http://schemas.microsoft.com/office/powerpoint/2010/main" val="21763521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mj-lt"/>
                <a:cs typeface="Gill Sans MT"/>
              </a:defRPr>
            </a:lvl1pPr>
            <a:lvl2pPr marL="653110" indent="0">
              <a:buNone/>
              <a:defRPr/>
            </a:lvl2pPr>
            <a:lvl3pPr marL="1306221" indent="0">
              <a:buNone/>
              <a:defRPr/>
            </a:lvl3pPr>
            <a:lvl4pPr marL="1959331" indent="0">
              <a:buNone/>
              <a:defRPr/>
            </a:lvl4pPr>
            <a:lvl5pPr marL="2612442" indent="0">
              <a:buNone/>
              <a:defRPr/>
            </a:lvl5pPr>
          </a:lstStyle>
          <a:p>
            <a:r>
              <a:rPr lang="en-US" dirty="0"/>
              <a:t>[Presentation Title]</a:t>
            </a:r>
          </a:p>
          <a:p>
            <a:r>
              <a:rPr lang="en-US" sz="2400" dirty="0"/>
              <a:t>[Presenter Name] | [Presenter Title]</a:t>
            </a:r>
          </a:p>
          <a:p>
            <a:r>
              <a:rPr lang="en-US" sz="2400" dirty="0"/>
              <a:t>[Date] | [Contact Info (social media, email, etc.)] </a:t>
            </a:r>
          </a:p>
        </p:txBody>
      </p:sp>
    </p:spTree>
    <p:extLst>
      <p:ext uri="{BB962C8B-B14F-4D97-AF65-F5344CB8AC3E}">
        <p14:creationId xmlns:p14="http://schemas.microsoft.com/office/powerpoint/2010/main" val="207964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7426" y="1813044"/>
            <a:ext cx="5337174" cy="3951851"/>
          </a:xfrm>
          <a:prstGeom prst="rect">
            <a:avLst/>
          </a:prstGeom>
        </p:spPr>
        <p:txBody>
          <a:bodyPr vert="horz" lIns="0" tIns="0" rIns="0" bIns="0">
            <a:spAutoFit/>
          </a:bodyPr>
          <a:lstStyle>
            <a:lvl1pPr marL="0" indent="0">
              <a:lnSpc>
                <a:spcPct val="150000"/>
              </a:lnSpc>
              <a:spcBef>
                <a:spcPts val="0"/>
              </a:spcBef>
              <a:buFontTx/>
              <a:buNone/>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a:t>[Topic One]</a:t>
            </a:r>
          </a:p>
          <a:p>
            <a:pPr>
              <a:spcBef>
                <a:spcPts val="0"/>
              </a:spcBef>
            </a:pPr>
            <a:r>
              <a:rPr lang="en-US" dirty="0"/>
              <a:t>[Topic Two]</a:t>
            </a:r>
          </a:p>
          <a:p>
            <a:pPr>
              <a:spcBef>
                <a:spcPts val="0"/>
              </a:spcBef>
            </a:pPr>
            <a:r>
              <a:rPr lang="en-US" dirty="0"/>
              <a:t>[Topic Three]</a:t>
            </a:r>
          </a:p>
          <a:p>
            <a:pPr>
              <a:spcBef>
                <a:spcPts val="0"/>
              </a:spcBef>
            </a:pPr>
            <a:r>
              <a:rPr lang="en-US" dirty="0"/>
              <a:t>[Topic Four]</a:t>
            </a:r>
          </a:p>
          <a:p>
            <a:pPr>
              <a:spcBef>
                <a:spcPts val="0"/>
              </a:spcBef>
            </a:pPr>
            <a:r>
              <a:rPr lang="en-US" dirty="0"/>
              <a:t>[Topic Five]</a:t>
            </a:r>
          </a:p>
          <a:p>
            <a:pPr>
              <a:spcBef>
                <a:spcPts val="0"/>
              </a:spcBef>
            </a:pPr>
            <a:r>
              <a:rPr lang="en-US" dirty="0"/>
              <a:t>[Topic Six]</a:t>
            </a:r>
          </a:p>
        </p:txBody>
      </p:sp>
      <p:sp>
        <p:nvSpPr>
          <p:cNvPr id="35" name="Text Placeholder 32"/>
          <p:cNvSpPr>
            <a:spLocks noGrp="1"/>
          </p:cNvSpPr>
          <p:nvPr>
            <p:ph type="body" sz="quarter" idx="12" hasCustomPrompt="1"/>
          </p:nvPr>
        </p:nvSpPr>
        <p:spPr>
          <a:xfrm>
            <a:off x="8545513" y="1813044"/>
            <a:ext cx="5414961" cy="3951851"/>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p:txBody>
      </p:sp>
      <p:sp>
        <p:nvSpPr>
          <p:cNvPr id="5" name="Text Placeholder 5"/>
          <p:cNvSpPr>
            <a:spLocks noGrp="1"/>
          </p:cNvSpPr>
          <p:nvPr>
            <p:ph type="body" sz="quarter" idx="13" hasCustomPrompt="1"/>
          </p:nvPr>
        </p:nvSpPr>
        <p:spPr>
          <a:xfrm>
            <a:off x="686746" y="381001"/>
            <a:ext cx="13245154" cy="634789"/>
          </a:xfrm>
          <a:prstGeom prst="rect">
            <a:avLst/>
          </a:prstGeom>
        </p:spPr>
        <p:txBody>
          <a:bodyPr wrap="square" lIns="0" tIns="0" rIns="0" bIns="0">
            <a:spAutoFit/>
          </a:bodyPr>
          <a:lstStyle>
            <a:lvl1pPr marL="0" indent="0">
              <a:lnSpc>
                <a:spcPct val="90000"/>
              </a:lnSpc>
              <a:buFontTx/>
              <a:buNone/>
              <a:defRPr sz="4500" baseline="0">
                <a:solidFill>
                  <a:schemeClr val="accent5"/>
                </a:solidFill>
              </a:defRPr>
            </a:lvl1pPr>
          </a:lstStyle>
          <a:p>
            <a:r>
              <a:rPr lang="en-US" dirty="0"/>
              <a:t>Table of Contents/Agenda</a:t>
            </a:r>
          </a:p>
        </p:txBody>
      </p:sp>
    </p:spTree>
    <p:extLst>
      <p:ext uri="{BB962C8B-B14F-4D97-AF65-F5344CB8AC3E}">
        <p14:creationId xmlns:p14="http://schemas.microsoft.com/office/powerpoint/2010/main" val="389079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New Topic_a">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a:t>[Topic]</a:t>
            </a:r>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Tree>
    <p:extLst>
      <p:ext uri="{BB962C8B-B14F-4D97-AF65-F5344CB8AC3E}">
        <p14:creationId xmlns:p14="http://schemas.microsoft.com/office/powerpoint/2010/main" val="64191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New Topic_b">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a:t>[Topic]</a:t>
            </a:r>
          </a:p>
        </p:txBody>
      </p:sp>
      <p:pic>
        <p:nvPicPr>
          <p:cNvPr id="6" name="Picture 5" descr="SectionDivider-03.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Tree>
    <p:extLst>
      <p:ext uri="{BB962C8B-B14F-4D97-AF65-F5344CB8AC3E}">
        <p14:creationId xmlns:p14="http://schemas.microsoft.com/office/powerpoint/2010/main" val="335498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New Topic_c">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a:t>[Topic]</a:t>
            </a:r>
          </a:p>
        </p:txBody>
      </p:sp>
      <p:pic>
        <p:nvPicPr>
          <p:cNvPr id="6" name="Picture 5" descr="SectionDivider-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Tree>
    <p:extLst>
      <p:ext uri="{BB962C8B-B14F-4D97-AF65-F5344CB8AC3E}">
        <p14:creationId xmlns:p14="http://schemas.microsoft.com/office/powerpoint/2010/main" val="29331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a:p>
            <a:r>
              <a:rPr lang="en-US" dirty="0"/>
              <a:t>2 lines max</a:t>
            </a:r>
          </a:p>
        </p:txBody>
      </p:sp>
    </p:spTree>
    <p:extLst>
      <p:ext uri="{BB962C8B-B14F-4D97-AF65-F5344CB8AC3E}">
        <p14:creationId xmlns:p14="http://schemas.microsoft.com/office/powerpoint/2010/main" val="64860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[Copy content] </a:t>
            </a:r>
          </a:p>
        </p:txBody>
      </p:sp>
    </p:spTree>
    <p:extLst>
      <p:ext uri="{BB962C8B-B14F-4D97-AF65-F5344CB8AC3E}">
        <p14:creationId xmlns:p14="http://schemas.microsoft.com/office/powerpoint/2010/main" val="32304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6600" y="2438401"/>
            <a:ext cx="8077200" cy="830997"/>
          </a:xfrm>
        </p:spPr>
        <p:txBody>
          <a:bodyPr anchor="t" anchorCtr="0">
            <a:spAutoFit/>
          </a:bodyPr>
          <a:lstStyle>
            <a:lvl1pPr>
              <a:defRPr sz="5400" baseline="0">
                <a:solidFill>
                  <a:schemeClr val="accent5"/>
                </a:solidFill>
              </a:defRPr>
            </a:lvl1pPr>
          </a:lstStyle>
          <a:p>
            <a:r>
              <a:rPr lang="en-US" dirty="0"/>
              <a:t>“Insert quote here”</a:t>
            </a:r>
          </a:p>
        </p:txBody>
      </p:sp>
      <p:sp>
        <p:nvSpPr>
          <p:cNvPr id="13" name="Text Placeholder 12"/>
          <p:cNvSpPr>
            <a:spLocks noGrp="1"/>
          </p:cNvSpPr>
          <p:nvPr>
            <p:ph type="body" sz="quarter" idx="11" hasCustomPrompt="1"/>
          </p:nvPr>
        </p:nvSpPr>
        <p:spPr>
          <a:xfrm>
            <a:off x="3561080" y="3733800"/>
            <a:ext cx="8077200" cy="295466"/>
          </a:xfrm>
          <a:prstGeom prst="rect">
            <a:avLst/>
          </a:prstGeom>
        </p:spPr>
        <p:txBody>
          <a:bodyPr lIns="0" tIns="0" rIns="0" bIns="0">
            <a:spAutoFit/>
          </a:bodyPr>
          <a:lstStyle>
            <a:lvl1pPr marL="0" indent="0">
              <a:buNone/>
              <a:defRPr sz="1900" baseline="0">
                <a:solidFill>
                  <a:schemeClr val="accent5"/>
                </a:solidFill>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a:t>Name &amp; Title here</a:t>
            </a:r>
          </a:p>
        </p:txBody>
      </p:sp>
    </p:spTree>
    <p:extLst>
      <p:ext uri="{BB962C8B-B14F-4D97-AF65-F5344CB8AC3E}">
        <p14:creationId xmlns:p14="http://schemas.microsoft.com/office/powerpoint/2010/main" val="3183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defRPr>
            </a:lvl1pPr>
            <a:lvl2pPr marL="746125" indent="-457200">
              <a:spcBef>
                <a:spcPts val="0"/>
              </a:spcBef>
              <a:spcAft>
                <a:spcPts val="600"/>
              </a:spcAft>
              <a:buSzPct val="100000"/>
              <a:buFont typeface="+mj-lt"/>
              <a:buAutoNum type="romanUcPeriod"/>
              <a:defRPr sz="2400" baseline="0">
                <a:solidFill>
                  <a:schemeClr val="accent5"/>
                </a:solidFill>
              </a:defRPr>
            </a:lvl2pPr>
            <a:lvl3pPr marL="969963" indent="-457200">
              <a:spcBef>
                <a:spcPts val="0"/>
              </a:spcBef>
              <a:spcAft>
                <a:spcPts val="600"/>
              </a:spcAft>
              <a:buSzPct val="100000"/>
              <a:buFont typeface="+mj-lt"/>
              <a:buAutoNum type="arabicPeriod"/>
              <a:defRPr sz="2100" baseline="0">
                <a:solidFill>
                  <a:schemeClr val="accent5"/>
                </a:solidFill>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[High-level content]</a:t>
            </a:r>
          </a:p>
          <a:p>
            <a:r>
              <a:rPr lang="en-US" dirty="0"/>
              <a:t>[High-level content] </a:t>
            </a:r>
          </a:p>
          <a:p>
            <a:pPr lvl="1">
              <a:buFont typeface="+mj-lt"/>
              <a:buAutoNum type="romanUcPeriod"/>
            </a:pPr>
            <a:r>
              <a:rPr lang="en-US" dirty="0"/>
              <a:t>[Secondary information about high-level content]</a:t>
            </a:r>
          </a:p>
          <a:p>
            <a:pPr lvl="2">
              <a:buFont typeface="Arial"/>
              <a:buChar char="•"/>
            </a:pPr>
            <a:r>
              <a:rPr lang="en-US" dirty="0"/>
              <a:t>[More details]</a:t>
            </a:r>
          </a:p>
          <a:p>
            <a:pPr lvl="2">
              <a:buFont typeface="Arial"/>
              <a:buChar char="•"/>
            </a:pPr>
            <a:r>
              <a:rPr lang="en-US" dirty="0"/>
              <a:t>[More details] </a:t>
            </a:r>
          </a:p>
          <a:p>
            <a:pPr lvl="2">
              <a:buFont typeface="Arial"/>
              <a:buChar char="•"/>
            </a:pPr>
            <a:r>
              <a:rPr lang="en-US" dirty="0"/>
              <a:t>[More details] </a:t>
            </a:r>
          </a:p>
          <a:p>
            <a:pPr lvl="1">
              <a:buFont typeface="+mj-lt"/>
              <a:buAutoNum type="romanUcPeriod"/>
            </a:pPr>
            <a:r>
              <a:rPr lang="en-US" dirty="0"/>
              <a:t>[Secondary information about high-level content]</a:t>
            </a:r>
          </a:p>
          <a:p>
            <a:r>
              <a:rPr lang="en-US" dirty="0"/>
              <a:t>[High-level content]</a:t>
            </a:r>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10160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a:t>Click to edit Master title style</a:t>
            </a:r>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157539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7" name="Content Placeholder 2"/>
          <p:cNvSpPr>
            <a:spLocks noGrp="1"/>
          </p:cNvSpPr>
          <p:nvPr>
            <p:ph idx="15" hasCustomPrompt="1"/>
          </p:nvPr>
        </p:nvSpPr>
        <p:spPr>
          <a:xfrm>
            <a:off x="7311907" y="1812808"/>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25800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[Content relevant to image]</a:t>
            </a:r>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27852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defRPr>
            </a:lvl1pPr>
          </a:lstStyle>
          <a:p>
            <a:r>
              <a:rPr lang="en-US"/>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a:t>[Title/Topic]</a:t>
            </a:r>
          </a:p>
        </p:txBody>
      </p:sp>
    </p:spTree>
    <p:extLst>
      <p:ext uri="{BB962C8B-B14F-4D97-AF65-F5344CB8AC3E}">
        <p14:creationId xmlns:p14="http://schemas.microsoft.com/office/powerpoint/2010/main" val="272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04421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900">
                <a:solidFill>
                  <a:schemeClr val="accent5"/>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4220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98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userDrawn="1"/>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pic>
        <p:nvPicPr>
          <p:cNvPr id="4" name="Picture 3" descr="tableau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6400" y="3206751"/>
            <a:ext cx="8737600" cy="1816101"/>
          </a:xfrm>
          <a:prstGeom prst="rect">
            <a:avLst/>
          </a:prstGeom>
        </p:spPr>
      </p:pic>
    </p:spTree>
    <p:extLst>
      <p:ext uri="{BB962C8B-B14F-4D97-AF65-F5344CB8AC3E}">
        <p14:creationId xmlns:p14="http://schemas.microsoft.com/office/powerpoint/2010/main" val="314517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391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a:t># HASHTAG</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a:gradFill>
                  <a:gsLst>
                    <a:gs pos="0">
                      <a:schemeClr val="bg1"/>
                    </a:gs>
                    <a:gs pos="100000">
                      <a:schemeClr val="bg1"/>
                    </a:gs>
                  </a:gsLst>
                  <a:lin ang="5400000" scaled="0"/>
                </a:gradFill>
                <a:cs typeface="Arial" panose="020B0604020202020204" pitchFamily="34" charset="0"/>
              </a:rPr>
              <a:t>© 2015 Tableau Software. All rights reserved. </a:t>
            </a: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6007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harpenSoften amount="250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rcRect l="9712" r="12074"/>
          <a:stretch/>
        </p:blipFill>
        <p:spPr>
          <a:xfrm>
            <a:off x="3083" y="9770"/>
            <a:ext cx="14620506" cy="8219830"/>
          </a:xfrm>
          <a:prstGeom prst="rect">
            <a:avLst/>
          </a:prstGeom>
        </p:spPr>
      </p:pic>
      <p:pic>
        <p:nvPicPr>
          <p:cNvPr id="6" name="Picture 5" descr="benryanconver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41711" y="7817915"/>
            <a:ext cx="1557795" cy="342670"/>
          </a:xfrm>
          <a:prstGeom prst="rect">
            <a:avLst/>
          </a:prstGeom>
        </p:spPr>
      </p:pic>
    </p:spTree>
    <p:extLst>
      <p:ext uri="{BB962C8B-B14F-4D97-AF65-F5344CB8AC3E}">
        <p14:creationId xmlns:p14="http://schemas.microsoft.com/office/powerpoint/2010/main" val="23620772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New Topic_a">
    <p:spTree>
      <p:nvGrpSpPr>
        <p:cNvPr id="1" name=""/>
        <p:cNvGrpSpPr/>
        <p:nvPr/>
      </p:nvGrpSpPr>
      <p:grpSpPr>
        <a:xfrm>
          <a:off x="0" y="0"/>
          <a:ext cx="0" cy="0"/>
          <a:chOff x="0" y="0"/>
          <a:chExt cx="0" cy="0"/>
        </a:xfrm>
      </p:grpSpPr>
      <p:pic>
        <p:nvPicPr>
          <p:cNvPr id="2" name="Picture 1" descr="GSKO PPT_5color-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685682" y="1811899"/>
            <a:ext cx="5800340" cy="634789"/>
          </a:xfrm>
        </p:spPr>
        <p:txBody>
          <a:bodyPr wrap="square" anchor="ctr">
            <a:spAutoFit/>
          </a:bodyPr>
          <a:lstStyle>
            <a:lvl1pPr algn="l">
              <a:defRPr sz="4500" b="0" cap="none">
                <a:solidFill>
                  <a:schemeClr val="accent5"/>
                </a:solidFill>
                <a:latin typeface="BentonSans"/>
                <a:cs typeface="BentonSans"/>
              </a:defRPr>
            </a:lvl1pPr>
          </a:lstStyle>
          <a:p>
            <a:r>
              <a:rPr lang="en-US" dirty="0"/>
              <a:t>[Topic]</a:t>
            </a:r>
          </a:p>
        </p:txBody>
      </p:sp>
    </p:spTree>
    <p:extLst>
      <p:ext uri="{BB962C8B-B14F-4D97-AF65-F5344CB8AC3E}">
        <p14:creationId xmlns:p14="http://schemas.microsoft.com/office/powerpoint/2010/main" val="824828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pic>
        <p:nvPicPr>
          <p:cNvPr id="8" name="Picture 7"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latin typeface="BentonSans"/>
              </a:defRPr>
            </a:lvl1pPr>
            <a:lvl2pPr marL="288925" indent="273050">
              <a:spcBef>
                <a:spcPts val="0"/>
              </a:spcBef>
              <a:spcAft>
                <a:spcPts val="600"/>
              </a:spcAft>
              <a:buSzPct val="100000"/>
              <a:buFont typeface="Arial"/>
              <a:buChar char="•"/>
              <a:defRPr sz="2400" baseline="0">
                <a:solidFill>
                  <a:schemeClr val="accent5"/>
                </a:solidFill>
                <a:latin typeface="BentonSans"/>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a:t>[Title/Topic]</a:t>
            </a:r>
          </a:p>
        </p:txBody>
      </p:sp>
    </p:spTree>
    <p:extLst>
      <p:ext uri="{BB962C8B-B14F-4D97-AF65-F5344CB8AC3E}">
        <p14:creationId xmlns:p14="http://schemas.microsoft.com/office/powerpoint/2010/main" val="2276290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596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a:t>SESSION REPEATS</a:t>
            </a:r>
          </a:p>
        </p:txBody>
      </p:sp>
    </p:spTree>
    <p:extLst>
      <p:ext uri="{BB962C8B-B14F-4D97-AF65-F5344CB8AC3E}">
        <p14:creationId xmlns:p14="http://schemas.microsoft.com/office/powerpoint/2010/main" val="52020591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a:t>[Content relevant to image]</a:t>
            </a:r>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a:t>Drag picture to placeholder or click icon to add</a:t>
            </a:r>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a:t>[Title/Topic]</a:t>
            </a:r>
          </a:p>
        </p:txBody>
      </p:sp>
    </p:spTree>
    <p:extLst>
      <p:ext uri="{BB962C8B-B14F-4D97-AF65-F5344CB8AC3E}">
        <p14:creationId xmlns:p14="http://schemas.microsoft.com/office/powerpoint/2010/main" val="31636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6" name="Picture 5"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a:t>[Title/Topic]</a:t>
            </a:r>
          </a:p>
          <a:p>
            <a:r>
              <a:rPr lang="en-US" dirty="0"/>
              <a:t>2 lines max</a:t>
            </a:r>
          </a:p>
        </p:txBody>
      </p:sp>
    </p:spTree>
    <p:extLst>
      <p:ext uri="{BB962C8B-B14F-4D97-AF65-F5344CB8AC3E}">
        <p14:creationId xmlns:p14="http://schemas.microsoft.com/office/powerpoint/2010/main" val="369358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pic>
        <p:nvPicPr>
          <p:cNvPr id="8" name="Picture 7"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latin typeface="BentonSans"/>
              </a:defRPr>
            </a:lvl1pPr>
          </a:lstStyle>
          <a:p>
            <a:r>
              <a:rPr lang="en-US" dirty="0"/>
              <a:t>Click icon to add table</a:t>
            </a:r>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a:t>[Title/Topic]</a:t>
            </a:r>
          </a:p>
        </p:txBody>
      </p:sp>
    </p:spTree>
    <p:extLst>
      <p:ext uri="{BB962C8B-B14F-4D97-AF65-F5344CB8AC3E}">
        <p14:creationId xmlns:p14="http://schemas.microsoft.com/office/powerpoint/2010/main" val="266174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6798946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a:t># HASHTAG</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a:t>SESSION REPEATS</a:t>
            </a:r>
          </a:p>
        </p:txBody>
      </p:sp>
    </p:spTree>
    <p:extLst>
      <p:ext uri="{BB962C8B-B14F-4D97-AF65-F5344CB8AC3E}">
        <p14:creationId xmlns:p14="http://schemas.microsoft.com/office/powerpoint/2010/main" val="5202059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a:t>SESSION REPEATS</a:t>
            </a:r>
          </a:p>
        </p:txBody>
      </p:sp>
    </p:spTree>
    <p:extLst>
      <p:ext uri="{BB962C8B-B14F-4D97-AF65-F5344CB8AC3E}">
        <p14:creationId xmlns:p14="http://schemas.microsoft.com/office/powerpoint/2010/main" val="28831504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a:t>Speaker Name</a:t>
            </a:r>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a:t># HASHTAG</a:t>
            </a:r>
          </a:p>
        </p:txBody>
      </p:sp>
    </p:spTree>
    <p:extLst>
      <p:ext uri="{BB962C8B-B14F-4D97-AF65-F5344CB8AC3E}">
        <p14:creationId xmlns:p14="http://schemas.microsoft.com/office/powerpoint/2010/main" val="30911790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a:t>SESSION REPEATS</a:t>
            </a:r>
          </a:p>
        </p:txBody>
      </p:sp>
    </p:spTree>
    <p:extLst>
      <p:ext uri="{BB962C8B-B14F-4D97-AF65-F5344CB8AC3E}">
        <p14:creationId xmlns:p14="http://schemas.microsoft.com/office/powerpoint/2010/main" val="288315046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Demo</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Video</a:t>
            </a:r>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4140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64970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595744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649559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a:t>Tap icon to add content</a:t>
            </a:r>
          </a:p>
        </p:txBody>
      </p:sp>
    </p:spTree>
    <p:extLst>
      <p:ext uri="{BB962C8B-B14F-4D97-AF65-F5344CB8AC3E}">
        <p14:creationId xmlns:p14="http://schemas.microsoft.com/office/powerpoint/2010/main" val="34966177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a:t>Speaker Name</a:t>
            </a:r>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a:t># HASHTAG</a:t>
            </a:r>
          </a:p>
        </p:txBody>
      </p:sp>
    </p:spTree>
    <p:extLst>
      <p:ext uri="{BB962C8B-B14F-4D97-AF65-F5344CB8AC3E}">
        <p14:creationId xmlns:p14="http://schemas.microsoft.com/office/powerpoint/2010/main" val="309117901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a:t>Tap Icon to Add Picture</a:t>
            </a:r>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a:t>Click to edit Master title style</a:t>
            </a:r>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a:t>Click to edit Master title style</a:t>
            </a:r>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Demo</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a:gradFill>
                  <a:gsLst>
                    <a:gs pos="0">
                      <a:schemeClr val="bg1"/>
                    </a:gs>
                    <a:gs pos="100000">
                      <a:schemeClr val="bg1"/>
                    </a:gs>
                  </a:gsLst>
                  <a:lin ang="5400000" scaled="0"/>
                </a:gradFill>
                <a:cs typeface="Arial" panose="020B0604020202020204" pitchFamily="34" charset="0"/>
              </a:rPr>
              <a:t>© 2015 Tableau Software. All rights reserved. </a:t>
            </a: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4167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Video</a:t>
            </a:r>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60071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a:t># HASHTAG</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a:t>SESSION REPEATS</a:t>
            </a:r>
          </a:p>
        </p:txBody>
      </p:sp>
    </p:spTree>
    <p:extLst>
      <p:ext uri="{BB962C8B-B14F-4D97-AF65-F5344CB8AC3E}">
        <p14:creationId xmlns:p14="http://schemas.microsoft.com/office/powerpoint/2010/main" val="52020591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a:t>SESSION REPEATS</a:t>
            </a:r>
          </a:p>
        </p:txBody>
      </p:sp>
    </p:spTree>
    <p:extLst>
      <p:ext uri="{BB962C8B-B14F-4D97-AF65-F5344CB8AC3E}">
        <p14:creationId xmlns:p14="http://schemas.microsoft.com/office/powerpoint/2010/main" val="28831504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a:t>Speaker Name</a:t>
            </a:r>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a:t># HASHTAG</a:t>
            </a:r>
          </a:p>
        </p:txBody>
      </p:sp>
    </p:spTree>
    <p:extLst>
      <p:ext uri="{BB962C8B-B14F-4D97-AF65-F5344CB8AC3E}">
        <p14:creationId xmlns:p14="http://schemas.microsoft.com/office/powerpoint/2010/main" val="30911790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Demo</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Video</a:t>
            </a:r>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41405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649705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59574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649559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a:t>Tap icon to add content</a:t>
            </a:r>
          </a:p>
        </p:txBody>
      </p:sp>
    </p:spTree>
    <p:extLst>
      <p:ext uri="{BB962C8B-B14F-4D97-AF65-F5344CB8AC3E}">
        <p14:creationId xmlns:p14="http://schemas.microsoft.com/office/powerpoint/2010/main" val="349661771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a:t>Tap Icon to Add Picture</a:t>
            </a:r>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a:t>Click to edit Master title style</a:t>
            </a:r>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theme" Target="../theme/theme2.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theme" Target="../theme/theme3.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theme" Target="../theme/theme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theme" Target="../theme/theme5.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image" Target="../media/image16.emf"/><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image" Target="../media/image15.png"/><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theme" Target="../theme/theme6.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image" Target="../media/image16.emf"/><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image" Target="../media/image15.png"/><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266" r:id="rId3"/>
    <p:sldLayoutId id="2147484331" r:id="rId4"/>
    <p:sldLayoutId id="2147484332" r:id="rId5"/>
    <p:sldLayoutId id="2147484333" r:id="rId6"/>
    <p:sldLayoutId id="2147484249" r:id="rId7"/>
    <p:sldLayoutId id="2147484304" r:id="rId8"/>
    <p:sldLayoutId id="2147484334" r:id="rId9"/>
    <p:sldLayoutId id="2147484295" r:id="rId10"/>
    <p:sldLayoutId id="2147484314" r:id="rId11"/>
    <p:sldLayoutId id="2147484337" r:id="rId12"/>
    <p:sldLayoutId id="2147484302" r:id="rId13"/>
    <p:sldLayoutId id="2147484303" r:id="rId14"/>
    <p:sldLayoutId id="2147484315" r:id="rId15"/>
    <p:sldLayoutId id="2147484336" r:id="rId16"/>
    <p:sldLayoutId id="2147484335" r:id="rId17"/>
    <p:sldLayoutId id="2147484240" r:id="rId18"/>
    <p:sldLayoutId id="2147484330" r:id="rId19"/>
    <p:sldLayoutId id="2147484309" r:id="rId20"/>
    <p:sldLayoutId id="2147484324" r:id="rId21"/>
    <p:sldLayoutId id="2147484323" r:id="rId22"/>
    <p:sldLayoutId id="2147484325" r:id="rId23"/>
    <p:sldLayoutId id="2147484326" r:id="rId24"/>
    <p:sldLayoutId id="2147484327" r:id="rId25"/>
    <p:sldLayoutId id="2147484328" r:id="rId26"/>
    <p:sldLayoutId id="2147484256" r:id="rId27"/>
    <p:sldLayoutId id="2147484316" r:id="rId28"/>
    <p:sldLayoutId id="2147484317" r:id="rId29"/>
    <p:sldLayoutId id="2147484318" r:id="rId30"/>
    <p:sldLayoutId id="2147484319" r:id="rId31"/>
    <p:sldLayoutId id="2147484320" r:id="rId32"/>
    <p:sldLayoutId id="2147484321" r:id="rId33"/>
    <p:sldLayoutId id="2147484313" r:id="rId34"/>
    <p:sldLayoutId id="2147484341" r:id="rId35"/>
    <p:sldLayoutId id="2147484544" r:id="rId36"/>
    <p:sldLayoutId id="2147484545" r:id="rId37"/>
    <p:sldLayoutId id="2147484547" r:id="rId38"/>
    <p:sldLayoutId id="2147484586" r:id="rId39"/>
    <p:sldLayoutId id="2147484588" r:id="rId40"/>
    <p:sldLayoutId id="2147484595" r:id="rId41"/>
    <p:sldLayoutId id="2147484597" r:id="rId42"/>
    <p:sldLayoutId id="2147484598" r:id="rId43"/>
  </p:sldLayoutIdLst>
  <p:transition>
    <p:fade/>
  </p:transition>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Lst>
  <p:transition>
    <p:fade/>
  </p:transition>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 id="2147484410" r:id="rId29"/>
    <p:sldLayoutId id="2147484411" r:id="rId30"/>
    <p:sldLayoutId id="2147484412" r:id="rId31"/>
    <p:sldLayoutId id="2147484413" r:id="rId32"/>
    <p:sldLayoutId id="2147484414" r:id="rId33"/>
    <p:sldLayoutId id="2147484415" r:id="rId34"/>
    <p:sldLayoutId id="2147484417" r:id="rId35"/>
    <p:sldLayoutId id="2147484418" r:id="rId36"/>
    <p:sldLayoutId id="2147484419" r:id="rId37"/>
  </p:sldLayoutIdLst>
  <p:transition>
    <p:fade/>
  </p:transition>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8" r:id="rId35"/>
  </p:sldLayoutIdLst>
  <p:transition>
    <p:fade/>
  </p:transition>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744" y="386073"/>
            <a:ext cx="13245156" cy="634789"/>
          </a:xfrm>
          <a:prstGeom prst="rect">
            <a:avLst/>
          </a:prstGeom>
        </p:spPr>
        <p:txBody>
          <a:bodyPr vert="horz" wrap="square" lIns="0" tIns="0" rIns="0" bIns="0" rtlCol="0" anchor="t" anchorCtr="0">
            <a:spAutoFit/>
          </a:bodyPr>
          <a:lstStyle/>
          <a:p>
            <a:r>
              <a:rPr lang="en-US" dirty="0"/>
              <a:t>Master Title Style</a:t>
            </a:r>
          </a:p>
        </p:txBody>
      </p:sp>
      <p:pic>
        <p:nvPicPr>
          <p:cNvPr id="5" name="Picture 4" descr="Bottom_Viz_August-02.png"/>
          <p:cNvPicPr>
            <a:picLocks noChangeAspect="1"/>
          </p:cNvPicPr>
          <p:nvPr/>
        </p:nvPicPr>
        <p:blipFill rotWithShape="1">
          <a:blip r:embed="rId19" cstate="print">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tableau_white.eps"/>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2669430" y="7725389"/>
            <a:ext cx="1727328" cy="359023"/>
          </a:xfrm>
          <a:prstGeom prst="rect">
            <a:avLst/>
          </a:prstGeom>
        </p:spPr>
      </p:pic>
    </p:spTree>
    <p:extLst>
      <p:ext uri="{BB962C8B-B14F-4D97-AF65-F5344CB8AC3E}">
        <p14:creationId xmlns:p14="http://schemas.microsoft.com/office/powerpoint/2010/main" val="3784958868"/>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 id="2147484561" r:id="rId13"/>
    <p:sldLayoutId id="2147484562" r:id="rId14"/>
    <p:sldLayoutId id="2147484563" r:id="rId15"/>
    <p:sldLayoutId id="2147484564" r:id="rId16"/>
    <p:sldLayoutId id="2147484565" r:id="rId17"/>
  </p:sldLayoutIdLst>
  <p:txStyles>
    <p:title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p:titleStyle>
    <p:body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744" y="386073"/>
            <a:ext cx="13245156" cy="634789"/>
          </a:xfrm>
          <a:prstGeom prst="rect">
            <a:avLst/>
          </a:prstGeom>
        </p:spPr>
        <p:txBody>
          <a:bodyPr vert="horz" wrap="square" lIns="0" tIns="0" rIns="0" bIns="0" rtlCol="0" anchor="t" anchorCtr="0">
            <a:spAutoFit/>
          </a:bodyPr>
          <a:lstStyle/>
          <a:p>
            <a:r>
              <a:rPr lang="en-US" dirty="0"/>
              <a:t>Master Title Style</a:t>
            </a:r>
          </a:p>
        </p:txBody>
      </p:sp>
      <p:pic>
        <p:nvPicPr>
          <p:cNvPr id="5" name="Picture 4" descr="Bottom_Viz_August-02.png"/>
          <p:cNvPicPr>
            <a:picLocks noChangeAspect="1"/>
          </p:cNvPicPr>
          <p:nvPr userDrawn="1"/>
        </p:nvPicPr>
        <p:blipFill rotWithShape="1">
          <a:blip r:embed="rId19" cstate="print">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tableau_white.eps"/>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2669430" y="7725389"/>
            <a:ext cx="1727328" cy="359023"/>
          </a:xfrm>
          <a:prstGeom prst="rect">
            <a:avLst/>
          </a:prstGeom>
        </p:spPr>
      </p:pic>
    </p:spTree>
    <p:extLst>
      <p:ext uri="{BB962C8B-B14F-4D97-AF65-F5344CB8AC3E}">
        <p14:creationId xmlns:p14="http://schemas.microsoft.com/office/powerpoint/2010/main" val="3948120852"/>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 id="2147484578" r:id="rId12"/>
    <p:sldLayoutId id="2147484579" r:id="rId13"/>
    <p:sldLayoutId id="2147484580" r:id="rId14"/>
    <p:sldLayoutId id="2147484581" r:id="rId15"/>
    <p:sldLayoutId id="2147484582" r:id="rId16"/>
    <p:sldLayoutId id="21474845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p:titleStyle>
    <p:body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hyperlink" Target="http://graphics-info.blogspot.hk/2012/09/malofiej-20-look-at-our-participation.html"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graphics-info.blogspot.hk/2012/09/malofiej-20-look-at-our-participation.html" TargetMode="External"/><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7029" y="1350914"/>
            <a:ext cx="14550571" cy="1079598"/>
          </a:xfrm>
          <a:prstGeom prst="rect">
            <a:avLst/>
          </a:prstGeom>
        </p:spPr>
        <p:txBody>
          <a:bodyPr/>
          <a:lstStyle/>
          <a:p>
            <a:pPr algn="l"/>
            <a:r>
              <a:rPr lang="en-US" dirty="0">
                <a:solidFill>
                  <a:schemeClr val="accent6">
                    <a:lumMod val="60000"/>
                    <a:lumOff val="40000"/>
                  </a:schemeClr>
                </a:solidFill>
              </a:rPr>
              <a:t>DATAVIZ 300</a:t>
            </a:r>
            <a:br>
              <a:rPr lang="en-US" dirty="0">
                <a:solidFill>
                  <a:schemeClr val="accent6">
                    <a:lumMod val="60000"/>
                    <a:lumOff val="40000"/>
                  </a:schemeClr>
                </a:solidFill>
              </a:rPr>
            </a:br>
            <a:br>
              <a:rPr lang="en-US" dirty="0">
                <a:solidFill>
                  <a:schemeClr val="accent6">
                    <a:lumMod val="60000"/>
                    <a:lumOff val="40000"/>
                  </a:schemeClr>
                </a:solidFill>
              </a:rPr>
            </a:br>
            <a:r>
              <a:rPr lang="en-US" dirty="0">
                <a:solidFill>
                  <a:schemeClr val="accent6">
                    <a:lumMod val="60000"/>
                    <a:lumOff val="40000"/>
                  </a:schemeClr>
                </a:solidFill>
              </a:rPr>
              <a:t>Week 7:</a:t>
            </a:r>
            <a:br>
              <a:rPr lang="en-US" dirty="0">
                <a:solidFill>
                  <a:schemeClr val="accent6">
                    <a:lumMod val="60000"/>
                    <a:lumOff val="40000"/>
                  </a:schemeClr>
                </a:solidFill>
              </a:rPr>
            </a:br>
            <a:r>
              <a:rPr lang="en-US" sz="5400" dirty="0">
                <a:solidFill>
                  <a:schemeClr val="accent6">
                    <a:lumMod val="60000"/>
                    <a:lumOff val="40000"/>
                  </a:schemeClr>
                </a:solidFill>
              </a:rPr>
              <a:t>Enabling Organizations with Data</a:t>
            </a:r>
            <a:br>
              <a:rPr lang="en-US" sz="5400" dirty="0">
                <a:solidFill>
                  <a:schemeClr val="accent6">
                    <a:lumMod val="60000"/>
                    <a:lumOff val="40000"/>
                  </a:schemeClr>
                </a:solidFill>
              </a:rPr>
            </a:br>
            <a:endParaRPr lang="en-US" sz="5400"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98614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raq's bloody to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904" y="-271658"/>
            <a:ext cx="5541841" cy="838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25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381" y="35242"/>
            <a:ext cx="5339072" cy="7819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828800" y="7854909"/>
            <a:ext cx="10972800" cy="350865"/>
          </a:xfrm>
          <a:prstGeom prst="rect">
            <a:avLst/>
          </a:prstGeom>
        </p:spPr>
        <p:txBody>
          <a:bodyPr wrap="square">
            <a:spAutoFit/>
          </a:bodyPr>
          <a:lstStyle/>
          <a:p>
            <a:r>
              <a:rPr lang="en-GB" sz="1680" dirty="0">
                <a:hlinkClick r:id="rId3"/>
              </a:rPr>
              <a:t>http://graphics-info.blogspot.hk/2012/09/malofiej-20-look-at-our-participation.html</a:t>
            </a:r>
            <a:endParaRPr lang="en-GB" sz="168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919" y="7406641"/>
            <a:ext cx="2560672" cy="673861"/>
          </a:xfrm>
          <a:prstGeom prst="rect">
            <a:avLst/>
          </a:prstGeom>
        </p:spPr>
      </p:pic>
      <p:grpSp>
        <p:nvGrpSpPr>
          <p:cNvPr id="13" name="Group 12"/>
          <p:cNvGrpSpPr/>
          <p:nvPr/>
        </p:nvGrpSpPr>
        <p:grpSpPr>
          <a:xfrm>
            <a:off x="3864864" y="231648"/>
            <a:ext cx="4632960" cy="719328"/>
            <a:chOff x="1696720" y="193040"/>
            <a:chExt cx="3860800" cy="599440"/>
          </a:xfrm>
        </p:grpSpPr>
        <p:sp>
          <p:nvSpPr>
            <p:cNvPr id="5" name="Rectangle 4"/>
            <p:cNvSpPr/>
            <p:nvPr/>
          </p:nvSpPr>
          <p:spPr>
            <a:xfrm>
              <a:off x="2956560" y="284480"/>
              <a:ext cx="2600960" cy="508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cxnSp>
          <p:nvCxnSpPr>
            <p:cNvPr id="11" name="Straight Arrow Connector 10"/>
            <p:cNvCxnSpPr/>
            <p:nvPr/>
          </p:nvCxnSpPr>
          <p:spPr>
            <a:xfrm>
              <a:off x="1696720" y="193040"/>
              <a:ext cx="1259840" cy="34544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p:cNvCxnSpPr/>
          <p:nvPr/>
        </p:nvCxnSpPr>
        <p:spPr>
          <a:xfrm flipH="1">
            <a:off x="3864864" y="1182624"/>
            <a:ext cx="1524" cy="631545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0" name="AutoShape 2" descr="data:image/jpeg;base64,/9j/4AAQSkZJRgABAQAAAQABAAD/2wCEAAkGBhQSEBQTEhQVFBUVFxgWGRYVFhgWFhwYFRYVFxkYFxYaHCYeGhojGhUUHy8gJCcpLCwtFh41NTAqNSYrLSkBCQoKDgwOGg8PGi4kHyQsNCwpLCwsKSwtLCwsLDQsLC0sLCwsLCwtLCwsLCwvLCwsLCwsKi0sLCwpLCwsKSwsLP/AABEIAOEA4QMBIgACEQEDEQH/xAAcAAEAAgMBAQEAAAAAAAAAAAAABQYCBAcDAQj/xAA8EAACAQIEBAQDBwIGAgMBAAABAgADEQQSITEFBkFREyJhcTKBkQcUYqGxwfBC0SNDUnKC4TPxkrLyFf/EABsBAQACAwEBAAAAAAAAAAAAAAADBAECBQYH/8QAMBEAAgEDAgQEBQQDAQAAAAAAAAECAwQRITEFEkFREyJx8DJhgZHRocHh8SNCsRT/2gAMAwEAAhEDEQA/AO4xEQBERAEREAREQBERAEREAREQBERAEREAREQBERAEREAREQBERAEREAREQBMGqfOfXlfq8Tq5jkTQEj6GZBP06obb6dZnI/CuWQknK9tgZrDFsDoxPubiZUcgmYkZ/wD2co8wA9b2H5yI4lztTpE3cEdhp/3DWNzeMJSeIotUwNZRuw+onMsT9qAv5VJHq37SMxP2jVDfKAPzkbqQXUuw4dXn0OvDFLe2YT0BvOI4bnfE583ifLS3tOocs8YFVFI2cXHoeo/nYzMZRnsaXNlUt0nL9CfiImSkIiIAiIgCIiAIiIAiIgCIiAIiIAiIgCIiAauLchkI76+xmq9RVuTr1A7k6/OfOIt55qcSxq008SoQLaep0/p7zfGFk2jFyeEeL2RzWc5Ba1r2FvX+0rHGeegjMlMAkddDp+0rvM/NbVjYaKNh/eVbx8x1lSpcY0geks+E5SdX7ErxLj1SqxZmJPv+kiKtUncw7azYwHDKuIbJRps5/CNB/uOwHvKnPKTO54FOnHskaamSPDuEVsQbUabP3IHlHux0H1lz4V9n1DDhamPqpckAIXCU79ixILn0Fh7yXrcTxNRmw+Fw5w4pOFL1VC08hBF0K6BrlGFs1wTsRaWYWzesjj1+LU6flpLPz6fyVrDch4lUuyIfQOM39j9ZI8sYtsMxo1Lr5hlvurG2hHvY9tTAxS0sQq0/vGLxNNmRvO4AAK5mKX89gUUkhA4AIBtcWR8B41LNikSkwFsyvf8AMiwH4SW3OvU2FS5dYnOfEPGTjWSw+3QtmCxXiIG+RHYjQie8hOXSVGUtmBUMGsVuVsrGx/4ybmxyZpKWEIiINBERAEREAREQBERAEREAREQBERAERNDifFFpKSTawuSdgP3MGUm3hEbxfEeHVux8pGp7W6/rOV8480nEVSqklF2PSw7fqf8AqfecOe6ldytMlaY6H+r37D0lWfHBlsEse9yRKdes2uWOx67hXDlR/wAtb4ui99T69XeebDKRrPThvDquJqCnQQu56DoO5J0A9TOm8t8rYTBVkGKqI+JcZkzf+JdSLIxGVnuDqdewEgpUnL0Ohd3lOiu77Lf+iF5W+zl6xWriL06W+U/Gw32Pwr6nXt3luxHHkXLh+HCk7qwBpgbU8jMKlMZkWomYKpfOB8QuW0Nh4jw5K9J6VQEpUUqwBINj2I1BlNxfL+JpD7jgqfhUXF2xJKszFgfE8UZbWN8uRQDc5gdCD06dNQWEeOurypcyzLboiLx4poc+Md8ZiArA4eiahC5iDVRiGsVVXFMqoVSFXOoJBkrQ5axGNyvxAhKYIcURdSmW4amwByZDa+e5axHwmTfD+BYbA28NWerZiCzZnyta5LGyqtlVTUNiQguWO+lxHjRY5R5z0UC636ZUIu5/E4t/pUbyQqEnW4ktNQEOgUDO5LEgCwIuc1T/AHsQvXMZFLjalVr0VZip1qG1gP8AcQAn/HL859wnCGdial3fcpm0U73rVdbH8Iu3oBNtHD3XDinVNPeo6kYRCCAyIFJBcam/mIym7C4gySfCeJnIFZlqVBe3hkuLdA7qCF7XJknwzi9OupKHVSVdG0dGG6uvQ/kel5XKtPPlU1KtZguvhsaNI9iFQ3sb2uCV03mOL4LdkqIRh64AVWuSrgWAp1O56Agk6TVo2jGL0ehcolf4dx5gxp1fjXQrfX3U/wBSkagydo1gwupuP5vMYNJwcdzOIiYNBERAEREAREQBERAEREAREQDwxeIyj1P8vOU8782+JehSN1GjMOp9DOhcwUy4dASCyFRbe9iNPXW84pi8MabFHUqwJGoI295FXclHEep3uDUKU5uc91sv3NBknzDcNevVWjRXM7mwA/Mk9ANyZ6VVK+onQ/sdoIVxL2HiZkW/UIQTYe7A/wDxHaUaVLmnhnpb27VCg5xWWT/LPLtDheHOZhmYBqtU6XsQLDsoLWA3JPcytPj/ABG+81gH8XwxTpO3g0nZKjkKDqtRVuCGa1yT6zf5o4+tXELSSoURHUOzEIFqKSyuoK51tk+OxXUaG9554an94xKU6LH7tSQMwrU0s9Mli1Tzjz538SzC2XU6dbzaekTzdKEop1au71b7Lt8m9Pp2LHytja9Wlmrqo6KQrIxOuYMhuBY6BgSGmzi8a7K33dc+Xd9Oh8y0r6O9r7+W4sTuJ5VK1IUxmZMPhh5VuVpBx2BJGWn6DVvQfFK0WUqpQqVsMpWxW3S1tLe0sLRYONUkpTbisIgOI4BKlAPSqBVvmZnJs2tiz31zgi1iNLWAB0mqtCnh1DNnXOcqgA/eapO4Rd6a+g81tyuxl8Zw/JVFdFL2N3pjW5sB4tNdvFAFu7DTe142rQFECrTZqrVdRiajCoVVjolIW06D4ddNHNlmTQ8q2FzqpxN6SC+XCUqgAKNYDx7WBOYm9jY5gNTvni8UWsgChALBBooAA6aHQ210tscm586OGeoyjzEnqPN3XMTmvcagknbS7fANi6UiAv8Ai1Oht5F3AsB8baWHsQtrZYB8p4TTNVORb7kEFrCxyjRr262+bDWen31hdaKFQBdnci/oTmORR17G+kjDUeoSzte9lzm9gfN5Fy3LNexCpe+4sLiYYziFPDEKc7VjotKmA1diubLfJdKKmx+EF/MdReDJIY7hn3jKhcCqBdXBYEEa5vMc5UkjYAa6HvocK5nejWNDEgpUXS/Rh0PZlPQiS/DuMqtNEWjlqMQXRPMAST5iy3zkgZrXJ11OhkR9o2KoDDXqlUxCkGkuYGrYsL3C7KRe+pGg1vI5+VcxetXztUZLKe3dfx3LvheIq4GoBP0PsZtzj3AOayFAuHXqpNj8p0Tg/HQ6jW47H4h/cTEZKWxrcWNSiuboTsTGnVDC4N5lMnPEREAREQBERAEREAREQCI41RuM3aVLimCTEjJVADbLU/QOB09Rtf3vdcYt7dpC4/hoYEiYb6FqhJw8yepyrinBnw7lKgNidD+x9bbHqB6EDy4Hx2pgMQKtPVTo6X0Ze3v1B6H5zomNy1k8GuPNsrnb0Ddd7a99dDOe8X4S1JmpsDdT17HY+vv19NhBOHLqj0dvcK4g4TXqdm4e+GxiLiUVKmZSuZlBYA2DI1+uliDNXhXL9FS/hJloswJFyQ5XQAX/AMpTey7MSTtbNyrk3mVsFVKvdsPV0qKL3HTOttcwHbcfKdvw1VHRWpkFCoKldipGlvS0nhJSWepw7ulO3fIm+V7fj6HLOW+D4fjVfG18dmqtSrNRp0c7KKVIfCQFI8zENcnqpmfIWFfh/F8Vw5ahfDCl465j8F8hBPQGzEHa9lMkuYPsyf72+NwGLOCqPc1dLob6s2h0Btcggi+uk0uX+BnPVp0Kvj1KpvicVUszOA9OxC38iAZiqHMKgvfQECQolmxfMFWrWWngxms13dlPhsFyEoKgBCXV8wJAJCi1w4aSWKwvh5my5qT61UW5ysd6tMbnrmUb/EBe4bIeHhkFOkoL5dFvrYXIFzchRdgq3NgLDQTZ4VxZK9MVKZNtiDoykbqw6ETIIHiVUqAlOyUmAbOpzGoLDZ9QRY2A7AC1iCPDD8MaofgF9io8qA3zf4pX4f6f8NbsbC+2aT7YfwXDC3gs1ypt/hub+dL7BibEdC1xu03nGVTYW3OgvqfQb6wCl8eoV6TpTViqstmxIC+IFswalRS2WmScp01OpJ0BkfwvhKU0cqAgteriKrnM1wt2etfQGwOQHU73tN/mfH4fCg1MVUd6rDyUQVzkWI1sLIpudtBmIBbScx5g5oq4sjNZKanyUk0pr62/qbux19pBVrxp6bs6tlw2pc+baPf8Fg43z4tO9PADXY4h1Gbax8FLeQb+Y3OvSUeozuxdyzMxuWYkknuSdTM0WewWc+VWU3qepo2VOgsQX16mVC4k1wvjNSkwIJ+RkXRpTZWnI9Vqi0lGSxJHS+WecvFcU28r2uD0NtxL5h6+dQfr7z89UsaaVRHXdDf6dP1nc+B4rMPRhmH5f3E6VGbnHXc8fxa0jRqZgtGS8RElOIIiIAiIgCIiAIiIBg6XmlWw/aSExZbwbKWCrcV4UHBI3lf4hhFxKeFVOSquiVDsfwv6H+a73zEUesr/ABfg+bzLvMfItUqrg1KJyriPDXo1ClVMrD6HsVPUGWvkXm8YZhQrG1F2sGP+Wzd+yMd+xN+pk5RKVV8HEgG2gZhew26/zvKNzNwnwWeluBqrfh7fmJG48mqOvGtC7XhyWvvY6vxitVestCmq5GW7l0DoyHQra406Hffp5c3tiKq4WitNAxCLYbsQovqSdWOnqT16mUb7M+eiCMHiW7Ci7fQUyf8A6n5dp0biGAFVbbEaqexksJqSyji3FvKhPkl/ZQOJVXdhUUswvfLe5BJvmB7/AP52ymWXgXDWz+OfKzrZ7HyuRcBivRrWufbfeevC+A5WLsLdbA6X6kW2B33/AO8sHxDEnF1qdSiFoIPJV1Fz5CN9GuC97bZbayQhyStRAQQwBUggg7EEWIPpac55o+0xcOhw+Efxqi3Xxm8yqL6AH/MYDTMdNNcxvNP7QPtJzhsNhG8putSsOo2K0z27t16aanmgEoVrj/WB6Xh3COb/ACV16L8/j7nricS9V2eoxd2NyzG5J9TMVE+CeiiUGz1UYpLCM0E3cDgHqNlRSx7KCTYe0wwaqGGa51+FRczpXA8AKaF0UM9wrgEEqASSDbc6X+UsUKPiMp3lz4Ec41exUaPCSBqNZ5V8IR0lix/lrtSGt71F7kXOa3cqb3+siuYcXlCqvUXv6CSygloVKdZyafcgMXpYd52HlHEXo4dj1VR9aYM43g8K1aqqA6nr0VRqWPoBrOx8Ip+GaNPqBcjsLZVHyGnyk1usJnK4vUUkW+IiTnmRERAEREAREQBERAEREAxdLzQr0LbbfpJGYsl4NlLBWeIcLDeYaESpc44Y1MOtYDzUjkqD8J0DewJB/wCR7TpGIw+l5VeJ0vDctlzI4yum+ZTvp31P5jrMdMFu3q8k1JHI8Xhuo3nXfs25wOKpeDWN61OwzH+tehP4hax7795zni3Cvu9fw75qbjPSf/Uh2F+42/8Ac+8u48UMVcv4YYWzbAEai/5j5yrF8k9T0lejG7oaeqZ3dyACSbAaknbTqZx37QPtDOILYfDEijszjQ1PQdk/X20lpqcWXHUHp+Jnyi5ynyuBuGA+vacr4/wzwqmnwnb09Jm4nLl8uxX4VYQjUcqvxLZdPUizEwJgGc89Vkznoh0nmrSRxdDJTokrYnNfubMLE/IiMZHMk0jxweYvdN1IPfbWdRwvGaFKiWVkJroSqakhtwrEbWa63+c5jRxSqGGXU2sfmP2mzhxnChWVbEE3I2BvpfT6y5Qly6I5d3R8bWT0M+Y+LVKlRGsKXheVVXTLrcm/Um2/pMH4194pq2zIcj+obZh8xafeM1Q7M4FgQvW+ykH8xeQWGGViRsdCPSYy+Zt6msorlSjpg6NyjhFop4hGZ31t6A3UE9rgMf8Aj6y98uYcvUNVv57Si8nVQ9EdbMR+h/edU4ME8MZPmOoMvR+FHkr+T8Rpm/ERMnPEREAREQBERAEREAREQBERAMKq6SHx+DzAgybmpiKP5fpBvF4KRxDgIxGHaltUpNnpnrruPY6j5jtOe4/D+fKw8w6fnf6Gdc4nSKkVE3H0+fpKVz1wvOiYqmLEXzW6blgfoWH/AC7iQ1qanHPU7/DLx05cr2ZG8nOVxYUH4gR9P+rj5za5g4cKike9j6i9pH8p1M1aoeq0yfzUXlpxtJPu6H+rW8ihHyYZ2K1ReMpR+RyXE0SrFToRPENLwmBStmuLyn8VwXhVWTtt7HUSrKnjUuRrZeOp5BpaOKUjiqVOoutkAGugK+VkPbWxHv6yoAmTPAONCkxSpfw30PodswEQ7MxUk/ijujUbDEaMCLfWZBQLXufnNjiZIJF8wHwkHcHYiY4DgdavcqpsN5JGm8kNW5WMnth6ZrOlMfDfzEa79vlp7y2cP5XooRmoq91BuxuDfsNrj2+s8OBcENFM5008o63PWTmCrX9x0/cS9TppLU8/dXMm/I/U2MNh1pqEVQqjVcosPXQdZYOF40qbjfqO4kWqC3ofyPeeaYkowXqPpLBymnMv9KuGUMDp/NJ6St8L4lbXp1H7ywJVvawupF739rC31+kjawV2sGZM86gbMLWyi9x1J6AHoPXWZmmDvrrfXXa1v0mUwY2KxX4zXo4sCq9M0mGq5CgVjfKFqsfOTbsL62FxaTmHx/iMQqtlXQuwKi/ZQdWI66W9bi0zqYBGqLUZQXQEKTrlvvlGwJ7jWbE1SaJ6lSEksR1x72ERE2K4iIgCIiAIiIAnxlvPsQCOxWGBB7GQYwo89FvhfUHsf4B9PWWmqkhOJYK406RsTwmcp4rwqvw6sz0lz02WxGpsuYGxtrYECzbEb63A8+YueUrUFNNSlVvK69B+JT6idLNS4C1FzgbE6MPY/wA95WeYORcNiDmVxSf1XJ9SPKfexPrI5U3jys7dvewbTqLVdV+5VORscrGojMFIGcXO9hqP0ld4vjfGruw2JsPYaA/lLLX+zSqBak1Oofw1k1HswUiYYb7LcXe9TwqK9Weov5Bb3kDpSaUcHRd5SUnPm3KwjBdBv2Gpmw+DLLcqfpf9JdcFydh6RZUbxqoAzMwyqubbKhuST0Zrjt2m9gqlBnNNLJVpkqUNwTbffR/zm3hJaNlaV+9XFZOc8Opt4wotcHMAAQbi52sZ03C4AIVKgqAAAL7WA0b+dZIUeHICHCrmGzZRmF9wD0n0LZv1BlmnT5Tm17p1sJHhi8NcXXQ9pDGqUbqCJaCmlxqP5pIbiuGzHYg+skehDSl0Zu8Px6uNxftNitSW4J0t19JVsPh2De09+ZOPtRogL8bEqpvqBY3NrEHpoR1mjmkss2/87c1Gn1LPhkK9b+u3WW3hFS9IfP8AMkzlnAucRVpHPkV6ai+d8uc6i6gKew06Xm6/2reEFSlQBI+Is2nT4bD31P0kcq8MZyYXDrqpNxUdvQ6ZicTkF8rMDYAIpZr/AKAepsPWeynTt6TW4Y16FI2IuiGx3F1Gh9ZtTY50tNBERMmoiIgCIiAIiIAiIgCIiACJrV6V5sz4RBlPBE1cIp3FpF1+GtfSWV6U8Gw0wbqSK5iOGm2qg+4vNdOGm+igfKWk0D2n1cL30g25sEHheDi+ZgL7XtrbtftM+I8u0KpBemM42dbq4y/jWx0vLDSw4EyqsABcE3NtBff9oaQjVlF+UoL0q2HqgORVpMQFbRatydiBZWsLm4toDpNjHU+osAdL7/lPbmzmmhTJothq1V1swyoVVSRoRU3Bsd19ZS8Tze9HEeHUelUpWDHIrEi+uUMQMxXrcC9jsZp4sY6ZOhC0rVEpqONPv7+hOrjGTS9x/PSeGMrnIWsWsCbX3tqQPWZgrUUMhBDagjUETx4jjEw9FmfoCFH+pj0/nSSOWmRGOZJJakEObaJ+BKjsdgbAfM3P7yuY7HPWqlqltNABsB2E2MDRLa2VUG5Atf0udZqeHY2nNq1XJHqLSyhSm2l+5iBJHgGMp0sQlSsniIpJydCwBy3v0DWJ9pHT6RK6eHk6s4KUXF9TvXJ/My4ugCXRqwANRUDLlLXsLNrtpcaXBk3465sl/NbNbra9r/WUDlflbFYNg+HajUStTRmNQMMttQq5Tc3DHXbSeXN3OVehXFOpQQBdQbt5gbao4sw7GxNrTqKo1HMzwlSxjWuHG3aa3Wqyvpp1OjCoCDbW36jp6T6Jz4851zSStQpnXR6TatoNSj31Fjc3GYbkFZbeD456oVgQ1MgkllKuCbZQLeVrWe59tJupp7FOtZzpLMvfv9SViIm5TEREAREQBERAEREAREQBERAPmQdoAn2IB8ZQbXG2onlVxiKLs6gHa5Gvt3nqRMRSA2AHygysdTXTias2VQ5Nr3yMFHoWIAB9N5o8UoUyoDYc1C1xZaavYanUtYAE6yTw2GRFCoqqB0UAD10Gnee0xgk5oxflPzzxOvicLWYBKmHDFmFM7BSxtYEW20uO0ja2PqVdahznu2tvQDYfKfovEo2Y5ERibXzHLYdzZST7enSU3mfkh8UvinwqLhdQcqpZcx3AJuSQSxbYbSpOlLGjPR2vEaMpLxIpfPPt/qcsp1SANbgf0naZvQtr/wC7enqZ8qUWp1Wp9VYroDuDbQEX19RPfEVTYDc311uDp7byovmelb1WOpqMMp136AfvM6tEqgJ3b9JjToM2bKCxAubAsQPlPtVmtkNwQfhI1Fh+U1N+v/Ts/IGLqthKHiIWBp2FUMNkd1COp10FrEXuO1tbNVwqsQWUMV2uAbeovsf7SF5Npmnw/D9R4KtYDzXOpt332/Wb2P4qFbwkZBXIDIlQlQ4vqA1tdARpcjTSdWGkVk+eXOZ3E+RdXt6+/kfcXwik1Oqopj/E1bL5SSBoQRs3Y9DrKdyjxqu1WpQRjXp07WDgIVXYo53NS+5GYX3te46ADKRzRw9sNikx1IEi9nUXCjuSPxDS/exiaxhols5qalSnq2tM9177/cuWFqhl0vpoQ18wPY31ntIw0RXWniKLFHsCG6Mu+Sov9Q39QdQe8kJuihOKX47H2IiZNBERAEREAREQBERAEREAREQBERAMbazK0TG2t7/KAZSP4nRY06mWpkNtGa2RRrdrW3AudeoGskJg9IH27dL95hm8Jcryc94p9n1XGN4rVWRl8qs4F3UZbMVW2S/mY31N9hNaj9kuStQzuatPXxrWWxt5Qo3y33O/oJ06JE6MG8s6MeLXMVyxeF2waGE4FQpNmpUkQ5ShyKFupINjbfUdfXvNXEcu0vFWtTVBUQMCSo84KEAFraWOU3seumsmZ55ehvuToTbfrb32kuEUVWmnnLPlNcqCy7D4Rbt8I2HpNHivDqBtWxAuKLCqGYmyFLeYW1A0BI2NtpJEadp8amCCpFwRYg6gg9DfeGsmsZuLyn9iOwXH6dU1AoqA03yMChuLi6tYXJRgNCJlQ4zQrO1FalN2AOamfitpe6nprrp1kZguRqVHFfeKT1Kev/jUr4drWy2tfJuct99rWmzxfldK1eniFJp1qdhmXTMoN8pt7kX9es0XNgsuNtzeWTxjfs/n/DJLBYBaQKpcJuF3AJ3y31APbabMCJIU23J5YiIgwIiIAiIgCIiAIiIAiIgCIiAIiIAiIgCIiAIiIAiIgCIiAIiIAiIgCIiAIiIAiIgCIiAIiIAiIgCIiAIiIAiIgCIiAIiIAiIgCIiAIiIAiIgCIiAf/9k="/>
          <p:cNvSpPr>
            <a:spLocks noChangeAspect="1" noChangeArrowheads="1"/>
          </p:cNvSpPr>
          <p:nvPr/>
        </p:nvSpPr>
        <p:spPr bwMode="auto">
          <a:xfrm>
            <a:off x="2015490" y="-173355"/>
            <a:ext cx="365760" cy="3657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a:p>
        </p:txBody>
      </p:sp>
      <p:sp>
        <p:nvSpPr>
          <p:cNvPr id="21" name="AutoShape 4" descr="data:image/jpeg;base64,/9j/4AAQSkZJRgABAQAAAQABAAD/2wCEAAkGBhQSEBQTEhQVFBUVFxgWGRYVFhgWFhwYFRYVFxkYFxYaHCYeGhojGhUUHy8gJCcpLCwtFh41NTAqNSYrLSkBCQoKDgwOGg8PGi4kHyQsNCwpLCwsKSwtLCwsLDQsLC0sLCwsLCwtLCwsLCwvLCwsLCwsKi0sLCwpLCwsKSwsLP/AABEIAOEA4QMBIgACEQEDEQH/xAAcAAEAAgMBAQEAAAAAAAAAAAAABQYCBAcDAQj/xAA8EAACAQIEBAQDBwIGAgMBAAABAgADEQQSITEFBkFREyJhcTKBkQcUYqGxwfBC0SNDUnKC4TPxkrLyFf/EABsBAQACAwEBAAAAAAAAAAAAAAADBAECBQYH/8QAMBEAAgEDAgQEBQQDAQAAAAAAAAECAwQRITEFEkFREyJx8DJhgZHRocHh8SNCsRT/2gAMAwEAAhEDEQA/AO4xEQBERAEREAREQBERAEREAREQBERAEREAREQBERAEREAREQBERAEREAREQBMGqfOfXlfq8Tq5jkTQEj6GZBP06obb6dZnI/CuWQknK9tgZrDFsDoxPubiZUcgmYkZ/wD2co8wA9b2H5yI4lztTpE3cEdhp/3DWNzeMJSeIotUwNZRuw+onMsT9qAv5VJHq37SMxP2jVDfKAPzkbqQXUuw4dXn0OvDFLe2YT0BvOI4bnfE583ifLS3tOocs8YFVFI2cXHoeo/nYzMZRnsaXNlUt0nL9CfiImSkIiIAiIgCIiAIiIAiIgCIiAIiIAiIgCIiAauLchkI76+xmq9RVuTr1A7k6/OfOIt55qcSxq008SoQLaep0/p7zfGFk2jFyeEeL2RzWc5Ba1r2FvX+0rHGeegjMlMAkddDp+0rvM/NbVjYaKNh/eVbx8x1lSpcY0geks+E5SdX7ErxLj1SqxZmJPv+kiKtUncw7azYwHDKuIbJRps5/CNB/uOwHvKnPKTO54FOnHskaamSPDuEVsQbUabP3IHlHux0H1lz4V9n1DDhamPqpckAIXCU79ixILn0Fh7yXrcTxNRmw+Fw5w4pOFL1VC08hBF0K6BrlGFs1wTsRaWYWzesjj1+LU6flpLPz6fyVrDch4lUuyIfQOM39j9ZI8sYtsMxo1Lr5hlvurG2hHvY9tTAxS0sQq0/vGLxNNmRvO4AAK5mKX89gUUkhA4AIBtcWR8B41LNikSkwFsyvf8AMiwH4SW3OvU2FS5dYnOfEPGTjWSw+3QtmCxXiIG+RHYjQie8hOXSVGUtmBUMGsVuVsrGx/4ybmxyZpKWEIiINBERAEREAREQBERAEREAREQBERAERNDifFFpKSTawuSdgP3MGUm3hEbxfEeHVux8pGp7W6/rOV8480nEVSqklF2PSw7fqf8AqfecOe6ldytMlaY6H+r37D0lWfHBlsEse9yRKdes2uWOx67hXDlR/wAtb4ui99T69XeebDKRrPThvDquJqCnQQu56DoO5J0A9TOm8t8rYTBVkGKqI+JcZkzf+JdSLIxGVnuDqdewEgpUnL0Ohd3lOiu77Lf+iF5W+zl6xWriL06W+U/Gw32Pwr6nXt3luxHHkXLh+HCk7qwBpgbU8jMKlMZkWomYKpfOB8QuW0Nh4jw5K9J6VQEpUUqwBINj2I1BlNxfL+JpD7jgqfhUXF2xJKszFgfE8UZbWN8uRQDc5gdCD06dNQWEeOurypcyzLboiLx4poc+Md8ZiArA4eiahC5iDVRiGsVVXFMqoVSFXOoJBkrQ5axGNyvxAhKYIcURdSmW4amwByZDa+e5axHwmTfD+BYbA28NWerZiCzZnyta5LGyqtlVTUNiQguWO+lxHjRY5R5z0UC636ZUIu5/E4t/pUbyQqEnW4ktNQEOgUDO5LEgCwIuc1T/AHsQvXMZFLjalVr0VZip1qG1gP8AcQAn/HL859wnCGdial3fcpm0U73rVdbH8Iu3oBNtHD3XDinVNPeo6kYRCCAyIFJBcam/mIym7C4gySfCeJnIFZlqVBe3hkuLdA7qCF7XJknwzi9OupKHVSVdG0dGG6uvQ/kel5XKtPPlU1KtZguvhsaNI9iFQ3sb2uCV03mOL4LdkqIRh64AVWuSrgWAp1O56Agk6TVo2jGL0ehcolf4dx5gxp1fjXQrfX3U/wBSkagydo1gwupuP5vMYNJwcdzOIiYNBERAEREAREQBERAEREAREQDwxeIyj1P8vOU8782+JehSN1GjMOp9DOhcwUy4dASCyFRbe9iNPXW84pi8MabFHUqwJGoI295FXclHEep3uDUKU5uc91sv3NBknzDcNevVWjRXM7mwA/Mk9ANyZ6VVK+onQ/sdoIVxL2HiZkW/UIQTYe7A/wDxHaUaVLmnhnpb27VCg5xWWT/LPLtDheHOZhmYBqtU6XsQLDsoLWA3JPcytPj/ABG+81gH8XwxTpO3g0nZKjkKDqtRVuCGa1yT6zf5o4+tXELSSoURHUOzEIFqKSyuoK51tk+OxXUaG9554an94xKU6LH7tSQMwrU0s9Mli1Tzjz538SzC2XU6dbzaekTzdKEop1au71b7Lt8m9Pp2LHytja9Wlmrqo6KQrIxOuYMhuBY6BgSGmzi8a7K33dc+Xd9Oh8y0r6O9r7+W4sTuJ5VK1IUxmZMPhh5VuVpBx2BJGWn6DVvQfFK0WUqpQqVsMpWxW3S1tLe0sLRYONUkpTbisIgOI4BKlAPSqBVvmZnJs2tiz31zgi1iNLWAB0mqtCnh1DNnXOcqgA/eapO4Rd6a+g81tyuxl8Zw/JVFdFL2N3pjW5sB4tNdvFAFu7DTe142rQFECrTZqrVdRiajCoVVjolIW06D4ddNHNlmTQ8q2FzqpxN6SC+XCUqgAKNYDx7WBOYm9jY5gNTvni8UWsgChALBBooAA6aHQ210tscm586OGeoyjzEnqPN3XMTmvcagknbS7fANi6UiAv8Ai1Oht5F3AsB8baWHsQtrZYB8p4TTNVORb7kEFrCxyjRr262+bDWen31hdaKFQBdnci/oTmORR17G+kjDUeoSzte9lzm9gfN5Fy3LNexCpe+4sLiYYziFPDEKc7VjotKmA1diubLfJdKKmx+EF/MdReDJIY7hn3jKhcCqBdXBYEEa5vMc5UkjYAa6HvocK5nejWNDEgpUXS/Rh0PZlPQiS/DuMqtNEWjlqMQXRPMAST5iy3zkgZrXJ11OhkR9o2KoDDXqlUxCkGkuYGrYsL3C7KRe+pGg1vI5+VcxetXztUZLKe3dfx3LvheIq4GoBP0PsZtzj3AOayFAuHXqpNj8p0Tg/HQ6jW47H4h/cTEZKWxrcWNSiuboTsTGnVDC4N5lMnPEREAREQBERAEREAREQCI41RuM3aVLimCTEjJVADbLU/QOB09Rtf3vdcYt7dpC4/hoYEiYb6FqhJw8yepyrinBnw7lKgNidD+x9bbHqB6EDy4Hx2pgMQKtPVTo6X0Ze3v1B6H5zomNy1k8GuPNsrnb0Ddd7a99dDOe8X4S1JmpsDdT17HY+vv19NhBOHLqj0dvcK4g4TXqdm4e+GxiLiUVKmZSuZlBYA2DI1+uliDNXhXL9FS/hJloswJFyQ5XQAX/AMpTey7MSTtbNyrk3mVsFVKvdsPV0qKL3HTOttcwHbcfKdvw1VHRWpkFCoKldipGlvS0nhJSWepw7ulO3fIm+V7fj6HLOW+D4fjVfG18dmqtSrNRp0c7KKVIfCQFI8zENcnqpmfIWFfh/F8Vw5ahfDCl465j8F8hBPQGzEHa9lMkuYPsyf72+NwGLOCqPc1dLob6s2h0Btcggi+uk0uX+BnPVp0Kvj1KpvicVUszOA9OxC38iAZiqHMKgvfQECQolmxfMFWrWWngxms13dlPhsFyEoKgBCXV8wJAJCi1w4aSWKwvh5my5qT61UW5ysd6tMbnrmUb/EBe4bIeHhkFOkoL5dFvrYXIFzchRdgq3NgLDQTZ4VxZK9MVKZNtiDoykbqw6ETIIHiVUqAlOyUmAbOpzGoLDZ9QRY2A7AC1iCPDD8MaofgF9io8qA3zf4pX4f6f8NbsbC+2aT7YfwXDC3gs1ypt/hub+dL7BibEdC1xu03nGVTYW3OgvqfQb6wCl8eoV6TpTViqstmxIC+IFswalRS2WmScp01OpJ0BkfwvhKU0cqAgteriKrnM1wt2etfQGwOQHU73tN/mfH4fCg1MVUd6rDyUQVzkWI1sLIpudtBmIBbScx5g5oq4sjNZKanyUk0pr62/qbux19pBVrxp6bs6tlw2pc+baPf8Fg43z4tO9PADXY4h1Gbax8FLeQb+Y3OvSUeozuxdyzMxuWYkknuSdTM0WewWc+VWU3qepo2VOgsQX16mVC4k1wvjNSkwIJ+RkXRpTZWnI9Vqi0lGSxJHS+WecvFcU28r2uD0NtxL5h6+dQfr7z89UsaaVRHXdDf6dP1nc+B4rMPRhmH5f3E6VGbnHXc8fxa0jRqZgtGS8RElOIIiIAiIgCIiAIiIBg6XmlWw/aSExZbwbKWCrcV4UHBI3lf4hhFxKeFVOSquiVDsfwv6H+a73zEUesr/ABfg+bzLvMfItUqrg1KJyriPDXo1ClVMrD6HsVPUGWvkXm8YZhQrG1F2sGP+Wzd+yMd+xN+pk5RKVV8HEgG2gZhew26/zvKNzNwnwWeluBqrfh7fmJG48mqOvGtC7XhyWvvY6vxitVestCmq5GW7l0DoyHQra406Hffp5c3tiKq4WitNAxCLYbsQovqSdWOnqT16mUb7M+eiCMHiW7Ci7fQUyf8A6n5dp0biGAFVbbEaqexksJqSyji3FvKhPkl/ZQOJVXdhUUswvfLe5BJvmB7/AP52ymWXgXDWz+OfKzrZ7HyuRcBivRrWufbfeevC+A5WLsLdbA6X6kW2B33/AO8sHxDEnF1qdSiFoIPJV1Fz5CN9GuC97bZbayQhyStRAQQwBUggg7EEWIPpac55o+0xcOhw+Efxqi3Xxm8yqL6AH/MYDTMdNNcxvNP7QPtJzhsNhG8putSsOo2K0z27t16aanmgEoVrj/WB6Xh3COb/ACV16L8/j7nricS9V2eoxd2NyzG5J9TMVE+CeiiUGz1UYpLCM0E3cDgHqNlRSx7KCTYe0wwaqGGa51+FRczpXA8AKaF0UM9wrgEEqASSDbc6X+UsUKPiMp3lz4Ec41exUaPCSBqNZ5V8IR0lix/lrtSGt71F7kXOa3cqb3+siuYcXlCqvUXv6CSygloVKdZyafcgMXpYd52HlHEXo4dj1VR9aYM43g8K1aqqA6nr0VRqWPoBrOx8Ip+GaNPqBcjsLZVHyGnyk1usJnK4vUUkW+IiTnmRERAEREAREQBERAEREAxdLzQr0LbbfpJGYsl4NlLBWeIcLDeYaESpc44Y1MOtYDzUjkqD8J0DewJB/wCR7TpGIw+l5VeJ0vDctlzI4yum+ZTvp31P5jrMdMFu3q8k1JHI8Xhuo3nXfs25wOKpeDWN61OwzH+tehP4hax7795zni3Cvu9fw75qbjPSf/Uh2F+42/8Ac+8u48UMVcv4YYWzbAEai/5j5yrF8k9T0lejG7oaeqZ3dyACSbAaknbTqZx37QPtDOILYfDEijszjQ1PQdk/X20lpqcWXHUHp+Jnyi5ynyuBuGA+vacr4/wzwqmnwnb09Jm4nLl8uxX4VYQjUcqvxLZdPUizEwJgGc89Vkznoh0nmrSRxdDJTokrYnNfubMLE/IiMZHMk0jxweYvdN1IPfbWdRwvGaFKiWVkJroSqakhtwrEbWa63+c5jRxSqGGXU2sfmP2mzhxnChWVbEE3I2BvpfT6y5Qly6I5d3R8bWT0M+Y+LVKlRGsKXheVVXTLrcm/Um2/pMH4194pq2zIcj+obZh8xafeM1Q7M4FgQvW+ykH8xeQWGGViRsdCPSYy+Zt6msorlSjpg6NyjhFop4hGZ31t6A3UE9rgMf8Aj6y98uYcvUNVv57Si8nVQ9EdbMR+h/edU4ME8MZPmOoMvR+FHkr+T8Rpm/ERMnPEREAREQBERAEREAREQBERAMKq6SHx+DzAgybmpiKP5fpBvF4KRxDgIxGHaltUpNnpnrruPY6j5jtOe4/D+fKw8w6fnf6Gdc4nSKkVE3H0+fpKVz1wvOiYqmLEXzW6blgfoWH/AC7iQ1qanHPU7/DLx05cr2ZG8nOVxYUH4gR9P+rj5za5g4cKike9j6i9pH8p1M1aoeq0yfzUXlpxtJPu6H+rW8ihHyYZ2K1ReMpR+RyXE0SrFToRPENLwmBStmuLyn8VwXhVWTtt7HUSrKnjUuRrZeOp5BpaOKUjiqVOoutkAGugK+VkPbWxHv6yoAmTPAONCkxSpfw30PodswEQ7MxUk/ijujUbDEaMCLfWZBQLXufnNjiZIJF8wHwkHcHYiY4DgdavcqpsN5JGm8kNW5WMnth6ZrOlMfDfzEa79vlp7y2cP5XooRmoq91BuxuDfsNrj2+s8OBcENFM5008o63PWTmCrX9x0/cS9TppLU8/dXMm/I/U2MNh1pqEVQqjVcosPXQdZYOF40qbjfqO4kWqC3ofyPeeaYkowXqPpLBymnMv9KuGUMDp/NJ6St8L4lbXp1H7ywJVvawupF739rC31+kjawV2sGZM86gbMLWyi9x1J6AHoPXWZmmDvrrfXXa1v0mUwY2KxX4zXo4sCq9M0mGq5CgVjfKFqsfOTbsL62FxaTmHx/iMQqtlXQuwKi/ZQdWI66W9bi0zqYBGqLUZQXQEKTrlvvlGwJ7jWbE1SaJ6lSEksR1x72ERE2K4iIgCIiAIiIAnxlvPsQCOxWGBB7GQYwo89FvhfUHsf4B9PWWmqkhOJYK406RsTwmcp4rwqvw6sz0lz02WxGpsuYGxtrYECzbEb63A8+YueUrUFNNSlVvK69B+JT6idLNS4C1FzgbE6MPY/wA95WeYORcNiDmVxSf1XJ9SPKfexPrI5U3jys7dvewbTqLVdV+5VORscrGojMFIGcXO9hqP0ld4vjfGruw2JsPYaA/lLLX+zSqBak1Oofw1k1HswUiYYb7LcXe9TwqK9Weov5Bb3kDpSaUcHRd5SUnPm3KwjBdBv2Gpmw+DLLcqfpf9JdcFydh6RZUbxqoAzMwyqubbKhuST0Zrjt2m9gqlBnNNLJVpkqUNwTbffR/zm3hJaNlaV+9XFZOc8Opt4wotcHMAAQbi52sZ03C4AIVKgqAAAL7WA0b+dZIUeHICHCrmGzZRmF9wD0n0LZv1BlmnT5Tm17p1sJHhi8NcXXQ9pDGqUbqCJaCmlxqP5pIbiuGzHYg+skehDSl0Zu8Px6uNxftNitSW4J0t19JVsPh2De09+ZOPtRogL8bEqpvqBY3NrEHpoR1mjmkss2/87c1Gn1LPhkK9b+u3WW3hFS9IfP8AMkzlnAucRVpHPkV6ai+d8uc6i6gKew06Xm6/2reEFSlQBI+Is2nT4bD31P0kcq8MZyYXDrqpNxUdvQ6ZicTkF8rMDYAIpZr/AKAepsPWeynTt6TW4Y16FI2IuiGx3F1Gh9ZtTY50tNBERMmoiIgCIiAIiIAiIgCIiACJrV6V5sz4RBlPBE1cIp3FpF1+GtfSWV6U8Gw0wbqSK5iOGm2qg+4vNdOGm+igfKWk0D2n1cL30g25sEHheDi+ZgL7XtrbtftM+I8u0KpBemM42dbq4y/jWx0vLDSw4EyqsABcE3NtBff9oaQjVlF+UoL0q2HqgORVpMQFbRatydiBZWsLm4toDpNjHU+osAdL7/lPbmzmmhTJothq1V1swyoVVSRoRU3Bsd19ZS8Tze9HEeHUelUpWDHIrEi+uUMQMxXrcC9jsZp4sY6ZOhC0rVEpqONPv7+hOrjGTS9x/PSeGMrnIWsWsCbX3tqQPWZgrUUMhBDagjUETx4jjEw9FmfoCFH+pj0/nSSOWmRGOZJJakEObaJ+BKjsdgbAfM3P7yuY7HPWqlqltNABsB2E2MDRLa2VUG5Atf0udZqeHY2nNq1XJHqLSyhSm2l+5iBJHgGMp0sQlSsniIpJydCwBy3v0DWJ9pHT6RK6eHk6s4KUXF9TvXJ/My4ugCXRqwANRUDLlLXsLNrtpcaXBk3465sl/NbNbra9r/WUDlflbFYNg+HajUStTRmNQMMttQq5Tc3DHXbSeXN3OVehXFOpQQBdQbt5gbao4sw7GxNrTqKo1HMzwlSxjWuHG3aa3Wqyvpp1OjCoCDbW36jp6T6Jz4851zSStQpnXR6TatoNSj31Fjc3GYbkFZbeD456oVgQ1MgkllKuCbZQLeVrWe59tJupp7FOtZzpLMvfv9SViIm5TEREAREQBERAEREAREQBERAPmQdoAn2IB8ZQbXG2onlVxiKLs6gHa5Gvt3nqRMRSA2AHygysdTXTias2VQ5Nr3yMFHoWIAB9N5o8UoUyoDYc1C1xZaavYanUtYAE6yTw2GRFCoqqB0UAD10Gnee0xgk5oxflPzzxOvicLWYBKmHDFmFM7BSxtYEW20uO0ja2PqVdahznu2tvQDYfKfovEo2Y5ERibXzHLYdzZST7enSU3mfkh8UvinwqLhdQcqpZcx3AJuSQSxbYbSpOlLGjPR2vEaMpLxIpfPPt/qcsp1SANbgf0naZvQtr/wC7enqZ8qUWp1Wp9VYroDuDbQEX19RPfEVTYDc311uDp7byovmelb1WOpqMMp136AfvM6tEqgJ3b9JjToM2bKCxAubAsQPlPtVmtkNwQfhI1Fh+U1N+v/Ts/IGLqthKHiIWBp2FUMNkd1COp10FrEXuO1tbNVwqsQWUMV2uAbeovsf7SF5Npmnw/D9R4KtYDzXOpt332/Wb2P4qFbwkZBXIDIlQlQ4vqA1tdARpcjTSdWGkVk+eXOZ3E+RdXt6+/kfcXwik1Oqopj/E1bL5SSBoQRs3Y9DrKdyjxqu1WpQRjXp07WDgIVXYo53NS+5GYX3te46ADKRzRw9sNikx1IEi9nUXCjuSPxDS/exiaxhols5qalSnq2tM9177/cuWFqhl0vpoQ18wPY31ntIw0RXWniKLFHsCG6Mu+Sov9Q39QdQe8kJuihOKX47H2IiZNBERAEREAREQBERAEREAREQBERAMbazK0TG2t7/KAZSP4nRY06mWpkNtGa2RRrdrW3AudeoGskJg9IH27dL95hm8Jcryc94p9n1XGN4rVWRl8qs4F3UZbMVW2S/mY31N9hNaj9kuStQzuatPXxrWWxt5Qo3y33O/oJ06JE6MG8s6MeLXMVyxeF2waGE4FQpNmpUkQ5ShyKFupINjbfUdfXvNXEcu0vFWtTVBUQMCSo84KEAFraWOU3seumsmZ55ehvuToTbfrb32kuEUVWmnnLPlNcqCy7D4Rbt8I2HpNHivDqBtWxAuKLCqGYmyFLeYW1A0BI2NtpJEadp8amCCpFwRYg6gg9DfeGsmsZuLyn9iOwXH6dU1AoqA03yMChuLi6tYXJRgNCJlQ4zQrO1FalN2AOamfitpe6nprrp1kZguRqVHFfeKT1Kev/jUr4drWy2tfJuct99rWmzxfldK1eniFJp1qdhmXTMoN8pt7kX9es0XNgsuNtzeWTxjfs/n/DJLBYBaQKpcJuF3AJ3y31APbabMCJIU23J5YiIgwIiIAiIgCIiAIiIAiIgCIiAIiIAiIgCIiAIiIAiIgCIiAIiIAiIgCIiAIiIAiIgCIiAIiIAiIgCIiAIiIAiIgCIiAIiIAiIgCIiAIiIAiIgCIiAf/9k="/>
          <p:cNvSpPr>
            <a:spLocks noChangeAspect="1" noChangeArrowheads="1"/>
          </p:cNvSpPr>
          <p:nvPr/>
        </p:nvSpPr>
        <p:spPr bwMode="auto">
          <a:xfrm>
            <a:off x="2198370" y="9525"/>
            <a:ext cx="365760" cy="3657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a:p>
        </p:txBody>
      </p:sp>
      <p:pic>
        <p:nvPicPr>
          <p:cNvPr id="1843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2859" y="1768603"/>
            <a:ext cx="25717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1565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381" y="35242"/>
            <a:ext cx="5339072" cy="7819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828800" y="7854909"/>
            <a:ext cx="10972800" cy="350865"/>
          </a:xfrm>
          <a:prstGeom prst="rect">
            <a:avLst/>
          </a:prstGeom>
        </p:spPr>
        <p:txBody>
          <a:bodyPr wrap="square">
            <a:spAutoFit/>
          </a:bodyPr>
          <a:lstStyle/>
          <a:p>
            <a:r>
              <a:rPr lang="en-GB" sz="1680" dirty="0">
                <a:hlinkClick r:id="rId3"/>
              </a:rPr>
              <a:t>http://graphics-info.blogspot.hk/2012/09/malofiej-20-look-at-our-participation.html</a:t>
            </a:r>
            <a:endParaRPr lang="en-GB" sz="1680" dirty="0"/>
          </a:p>
        </p:txBody>
      </p:sp>
      <p:pic>
        <p:nvPicPr>
          <p:cNvPr id="6" name="Picture 5">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97"/>
          <a:stretch/>
        </p:blipFill>
        <p:spPr bwMode="auto">
          <a:xfrm>
            <a:off x="4169178" y="1051561"/>
            <a:ext cx="5382268" cy="6803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204977" y="423696"/>
            <a:ext cx="5339072" cy="609398"/>
          </a:xfrm>
          <a:prstGeom prst="rect">
            <a:avLst/>
          </a:prstGeom>
          <a:solidFill>
            <a:schemeClr val="bg1"/>
          </a:solidFill>
        </p:spPr>
        <p:txBody>
          <a:bodyPr wrap="square" rtlCol="0">
            <a:spAutoFit/>
          </a:bodyPr>
          <a:lstStyle/>
          <a:p>
            <a:pPr algn="ctr"/>
            <a:r>
              <a:rPr lang="en-GB" sz="3360" dirty="0"/>
              <a:t>Iraq: Deaths on the decline</a:t>
            </a:r>
          </a:p>
        </p:txBody>
      </p:sp>
      <p:pic>
        <p:nvPicPr>
          <p:cNvPr id="10" name="Picture 9">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97"/>
          <a:stretch/>
        </p:blipFill>
        <p:spPr bwMode="auto">
          <a:xfrm rot="10800000" flipH="1">
            <a:off x="4169178" y="1051560"/>
            <a:ext cx="5382268" cy="6803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919" y="7406641"/>
            <a:ext cx="2560672" cy="673861"/>
          </a:xfrm>
          <a:prstGeom prst="rect">
            <a:avLst/>
          </a:prstGeom>
        </p:spPr>
      </p:pic>
      <p:pic>
        <p:nvPicPr>
          <p:cNvPr id="8" name="Picture 7">
            <a:hlinkClick r:id="rId3"/>
          </p:cNvPr>
          <p:cNvPicPr>
            <a:picLocks noChangeAspect="1" noChangeArrowheads="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t="12997"/>
          <a:stretch/>
        </p:blipFill>
        <p:spPr bwMode="auto">
          <a:xfrm rot="10800000" flipH="1">
            <a:off x="4146317" y="1051560"/>
            <a:ext cx="5382268" cy="6803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121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108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1680" y="136124"/>
            <a:ext cx="10582656" cy="6001643"/>
          </a:xfrm>
          <a:prstGeom prst="rect">
            <a:avLst/>
          </a:prstGeom>
        </p:spPr>
        <p:txBody>
          <a:bodyPr wrap="square">
            <a:spAutoFit/>
          </a:bodyPr>
          <a:lstStyle/>
          <a:p>
            <a:pPr lvl="0"/>
            <a:r>
              <a:rPr lang="en-US" sz="4800" dirty="0">
                <a:latin typeface="AmerType" panose="00000400000000000000" pitchFamily="2" charset="0"/>
              </a:rPr>
              <a:t>“When I am working on a problem, I never think about beauty. </a:t>
            </a:r>
            <a:r>
              <a:rPr lang="en-US" sz="4800" dirty="0">
                <a:solidFill>
                  <a:schemeClr val="accent6"/>
                </a:solidFill>
                <a:latin typeface="AmerType" panose="00000400000000000000" pitchFamily="2" charset="0"/>
              </a:rPr>
              <a:t>I only think about how to solve the problem</a:t>
            </a:r>
            <a:r>
              <a:rPr lang="en-US" sz="4800" dirty="0">
                <a:latin typeface="AmerType" panose="00000400000000000000" pitchFamily="2" charset="0"/>
              </a:rPr>
              <a:t>. But when I have finished, if the solution is not beautiful, I know it is wrong.”</a:t>
            </a:r>
          </a:p>
        </p:txBody>
      </p:sp>
      <p:sp>
        <p:nvSpPr>
          <p:cNvPr id="11" name="Text Placeholder 2"/>
          <p:cNvSpPr txBox="1">
            <a:spLocks/>
          </p:cNvSpPr>
          <p:nvPr/>
        </p:nvSpPr>
        <p:spPr>
          <a:xfrm>
            <a:off x="4730496" y="6144506"/>
            <a:ext cx="7193280" cy="5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320" dirty="0">
                <a:solidFill>
                  <a:schemeClr val="bg1">
                    <a:lumMod val="65000"/>
                  </a:schemeClr>
                </a:solidFill>
                <a:latin typeface="AmerType" panose="00000400000000000000" pitchFamily="2" charset="0"/>
              </a:rPr>
              <a:t>- R. Buckminster Fuller</a:t>
            </a:r>
          </a:p>
          <a:p>
            <a:endParaRPr lang="en-US" sz="4320" dirty="0">
              <a:solidFill>
                <a:schemeClr val="bg1">
                  <a:lumMod val="65000"/>
                </a:schemeClr>
              </a:solidFill>
              <a:latin typeface="AmerType" panose="00000400000000000000" pitchFamily="2" charset="0"/>
            </a:endParaRPr>
          </a:p>
        </p:txBody>
      </p:sp>
    </p:spTree>
    <p:extLst>
      <p:ext uri="{BB962C8B-B14F-4D97-AF65-F5344CB8AC3E}">
        <p14:creationId xmlns:p14="http://schemas.microsoft.com/office/powerpoint/2010/main" val="32488058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1362075" y="1638526"/>
            <a:ext cx="13273087" cy="5749266"/>
          </a:xfrm>
          <a:prstGeom prst="rect">
            <a:avLst/>
          </a:prstGeom>
        </p:spPr>
        <p:txBody>
          <a:bodyPr/>
          <a:lstStyle/>
          <a:p>
            <a:pPr indent="0">
              <a:buNone/>
            </a:pPr>
            <a:r>
              <a:rPr lang="en-US" sz="3200" b="1" dirty="0"/>
              <a:t>DISCOVERY</a:t>
            </a:r>
          </a:p>
          <a:p>
            <a:r>
              <a:rPr lang="en-US" sz="3200" b="1" dirty="0"/>
              <a:t>Whom</a:t>
            </a:r>
            <a:r>
              <a:rPr lang="en-US" sz="3200" dirty="0"/>
              <a:t> does this dashboard serve?</a:t>
            </a:r>
          </a:p>
          <a:p>
            <a:r>
              <a:rPr lang="en-US" sz="3200" b="1" dirty="0"/>
              <a:t>What</a:t>
            </a:r>
            <a:r>
              <a:rPr lang="en-US" sz="3200" dirty="0"/>
              <a:t> is the dashboard meant to tell them?</a:t>
            </a:r>
          </a:p>
          <a:p>
            <a:r>
              <a:rPr lang="en-US" sz="3200" dirty="0"/>
              <a:t>What specific </a:t>
            </a:r>
            <a:r>
              <a:rPr lang="en-US" sz="3200" b="1" dirty="0"/>
              <a:t>action</a:t>
            </a:r>
            <a:r>
              <a:rPr lang="en-US" sz="3200" dirty="0"/>
              <a:t>(s) should the dashboard drive?</a:t>
            </a:r>
          </a:p>
          <a:p>
            <a:pPr lvl="1"/>
            <a:r>
              <a:rPr lang="en-US" sz="2000" dirty="0"/>
              <a:t>“What would happen if this report didn’t exist?”</a:t>
            </a:r>
          </a:p>
          <a:p>
            <a:pPr indent="0">
              <a:buNone/>
            </a:pPr>
            <a:endParaRPr lang="en-US" sz="3200" b="1" dirty="0"/>
          </a:p>
          <a:p>
            <a:pPr indent="0">
              <a:buNone/>
            </a:pPr>
            <a:r>
              <a:rPr lang="en-US" sz="3200" b="1" dirty="0"/>
              <a:t>EVALUATION</a:t>
            </a:r>
          </a:p>
          <a:p>
            <a:r>
              <a:rPr lang="en-US" sz="3200" dirty="0"/>
              <a:t>Does the dashboard effectively </a:t>
            </a:r>
            <a:r>
              <a:rPr lang="en-US" sz="3200" b="1" dirty="0"/>
              <a:t>convey the message</a:t>
            </a:r>
            <a:r>
              <a:rPr lang="en-US" sz="3200" dirty="0"/>
              <a:t>?</a:t>
            </a:r>
          </a:p>
          <a:p>
            <a:r>
              <a:rPr lang="en-US" sz="3200" dirty="0"/>
              <a:t>Does the dashboard effectively </a:t>
            </a:r>
            <a:r>
              <a:rPr lang="en-US" sz="3200" b="1" dirty="0"/>
              <a:t>support the desired action</a:t>
            </a:r>
            <a:r>
              <a:rPr lang="en-US" sz="3200" dirty="0"/>
              <a:t>?</a:t>
            </a:r>
          </a:p>
          <a:p>
            <a:pPr lvl="1"/>
            <a:r>
              <a:rPr lang="en-US" sz="2000" dirty="0"/>
              <a:t>“Where is your eye drawn?”</a:t>
            </a:r>
          </a:p>
        </p:txBody>
      </p:sp>
      <p:sp>
        <p:nvSpPr>
          <p:cNvPr id="2" name="Text Placeholder 1"/>
          <p:cNvSpPr>
            <a:spLocks noGrp="1"/>
          </p:cNvSpPr>
          <p:nvPr>
            <p:ph type="body" sz="quarter" idx="4294967295"/>
          </p:nvPr>
        </p:nvSpPr>
        <p:spPr>
          <a:xfrm>
            <a:off x="1362075" y="381000"/>
            <a:ext cx="13268325" cy="794064"/>
          </a:xfrm>
          <a:prstGeom prst="rect">
            <a:avLst/>
          </a:prstGeom>
        </p:spPr>
        <p:txBody>
          <a:bodyPr/>
          <a:lstStyle/>
          <a:p>
            <a:r>
              <a:rPr lang="en-US" sz="4400" dirty="0"/>
              <a:t>Guiding Questions</a:t>
            </a:r>
          </a:p>
        </p:txBody>
      </p:sp>
    </p:spTree>
    <p:extLst>
      <p:ext uri="{BB962C8B-B14F-4D97-AF65-F5344CB8AC3E}">
        <p14:creationId xmlns:p14="http://schemas.microsoft.com/office/powerpoint/2010/main" val="70950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68627" y="1180723"/>
            <a:ext cx="11603296" cy="54167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29007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1357313" y="1812925"/>
            <a:ext cx="13273087" cy="2540000"/>
          </a:xfrm>
          <a:prstGeom prst="rect">
            <a:avLst/>
          </a:prstGeom>
        </p:spPr>
        <p:txBody>
          <a:bodyPr/>
          <a:lstStyle/>
          <a:p>
            <a:r>
              <a:rPr lang="en-US" b="1" dirty="0"/>
              <a:t>Whom</a:t>
            </a:r>
            <a:r>
              <a:rPr lang="en-US" dirty="0"/>
              <a:t> does this visualization serve?  </a:t>
            </a:r>
          </a:p>
          <a:p>
            <a:endParaRPr lang="en-US" b="1" dirty="0"/>
          </a:p>
          <a:p>
            <a:r>
              <a:rPr lang="en-US" b="1" dirty="0"/>
              <a:t>What</a:t>
            </a:r>
            <a:r>
              <a:rPr lang="en-US" dirty="0"/>
              <a:t> is the visualization meant to tell them?</a:t>
            </a:r>
          </a:p>
          <a:p>
            <a:endParaRPr lang="en-US" dirty="0"/>
          </a:p>
          <a:p>
            <a:r>
              <a:rPr lang="en-US" dirty="0"/>
              <a:t>What specific </a:t>
            </a:r>
            <a:r>
              <a:rPr lang="en-US" b="1" dirty="0"/>
              <a:t>action</a:t>
            </a:r>
            <a:r>
              <a:rPr lang="en-US" dirty="0"/>
              <a:t>(s) should the visualization drive?</a:t>
            </a:r>
          </a:p>
        </p:txBody>
      </p:sp>
      <p:sp>
        <p:nvSpPr>
          <p:cNvPr id="2" name="Text Placeholder 1"/>
          <p:cNvSpPr>
            <a:spLocks noGrp="1"/>
          </p:cNvSpPr>
          <p:nvPr>
            <p:ph type="body" sz="quarter" idx="4294967295"/>
          </p:nvPr>
        </p:nvSpPr>
        <p:spPr>
          <a:xfrm>
            <a:off x="1362075" y="381000"/>
            <a:ext cx="13268325" cy="635000"/>
          </a:xfrm>
          <a:prstGeom prst="rect">
            <a:avLst/>
          </a:prstGeom>
        </p:spPr>
        <p:txBody>
          <a:bodyPr/>
          <a:lstStyle/>
          <a:p>
            <a:r>
              <a:rPr lang="en-US" dirty="0"/>
              <a:t>Guiding Questions</a:t>
            </a:r>
          </a:p>
        </p:txBody>
      </p:sp>
      <p:sp>
        <p:nvSpPr>
          <p:cNvPr id="3" name="TextBox 2"/>
          <p:cNvSpPr txBox="1"/>
          <p:nvPr/>
        </p:nvSpPr>
        <p:spPr>
          <a:xfrm>
            <a:off x="1561592" y="2298621"/>
            <a:ext cx="2156360" cy="538609"/>
          </a:xfrm>
          <a:prstGeom prst="rect">
            <a:avLst/>
          </a:prstGeom>
          <a:noFill/>
        </p:spPr>
        <p:txBody>
          <a:bodyPr wrap="none" rtlCol="0">
            <a:spAutoFit/>
          </a:bodyPr>
          <a:lstStyle/>
          <a:p>
            <a:r>
              <a:rPr lang="en-US" sz="2900" b="1" i="1" dirty="0">
                <a:solidFill>
                  <a:srgbClr val="7099A6"/>
                </a:solidFill>
                <a:latin typeface="BentonSans" panose="02000504020000020004" pitchFamily="2" charset="0"/>
              </a:rPr>
              <a:t>Executives</a:t>
            </a:r>
          </a:p>
        </p:txBody>
      </p:sp>
      <p:sp>
        <p:nvSpPr>
          <p:cNvPr id="5" name="TextBox 4"/>
          <p:cNvSpPr txBox="1"/>
          <p:nvPr/>
        </p:nvSpPr>
        <p:spPr>
          <a:xfrm>
            <a:off x="1561592" y="3477911"/>
            <a:ext cx="10613803" cy="538609"/>
          </a:xfrm>
          <a:prstGeom prst="rect">
            <a:avLst/>
          </a:prstGeom>
          <a:noFill/>
        </p:spPr>
        <p:txBody>
          <a:bodyPr wrap="none" rtlCol="0">
            <a:spAutoFit/>
          </a:bodyPr>
          <a:lstStyle/>
          <a:p>
            <a:r>
              <a:rPr lang="en-US" sz="2900" b="1" i="1" dirty="0">
                <a:solidFill>
                  <a:srgbClr val="7099A6"/>
                </a:solidFill>
                <a:latin typeface="BentonSans" panose="02000504020000020004" pitchFamily="2" charset="0"/>
              </a:rPr>
              <a:t>How our customers view us compared to our competition</a:t>
            </a:r>
          </a:p>
        </p:txBody>
      </p:sp>
      <p:sp>
        <p:nvSpPr>
          <p:cNvPr id="6" name="TextBox 5"/>
          <p:cNvSpPr txBox="1"/>
          <p:nvPr/>
        </p:nvSpPr>
        <p:spPr>
          <a:xfrm>
            <a:off x="1561592" y="5245923"/>
            <a:ext cx="10212874" cy="984885"/>
          </a:xfrm>
          <a:prstGeom prst="rect">
            <a:avLst/>
          </a:prstGeom>
          <a:noFill/>
        </p:spPr>
        <p:txBody>
          <a:bodyPr wrap="square" rtlCol="0">
            <a:spAutoFit/>
          </a:bodyPr>
          <a:lstStyle/>
          <a:p>
            <a:r>
              <a:rPr lang="en-US" sz="2900" b="1" i="1" dirty="0">
                <a:solidFill>
                  <a:srgbClr val="7099A6"/>
                </a:solidFill>
                <a:latin typeface="BentonSans" panose="02000504020000020004" pitchFamily="2" charset="0"/>
              </a:rPr>
              <a:t>Decide where to focus budget/training to maintain/increase market share against competitors</a:t>
            </a:r>
          </a:p>
        </p:txBody>
      </p:sp>
    </p:spTree>
    <p:extLst>
      <p:ext uri="{BB962C8B-B14F-4D97-AF65-F5344CB8AC3E}">
        <p14:creationId xmlns:p14="http://schemas.microsoft.com/office/powerpoint/2010/main" val="101772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483" y="276054"/>
            <a:ext cx="6818353" cy="3457806"/>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5186426" y="843457"/>
            <a:ext cx="8629781" cy="62317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1266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5379" y="0"/>
            <a:ext cx="14525021" cy="8168111"/>
          </a:xfrm>
          <a:prstGeom prst="rect">
            <a:avLst/>
          </a:prstGeom>
        </p:spPr>
      </p:pic>
    </p:spTree>
    <p:extLst>
      <p:ext uri="{BB962C8B-B14F-4D97-AF65-F5344CB8AC3E}">
        <p14:creationId xmlns:p14="http://schemas.microsoft.com/office/powerpoint/2010/main" val="357333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660983" y="3883857"/>
          <a:ext cx="7410291" cy="3329301"/>
        </p:xfrm>
        <a:graphic>
          <a:graphicData uri="http://schemas.openxmlformats.org/drawingml/2006/table">
            <a:tbl>
              <a:tblPr firstRow="1" bandRow="1">
                <a:tableStyleId>{5C22544A-7EE6-4342-B048-85BDC9FD1C3A}</a:tableStyleId>
              </a:tblPr>
              <a:tblGrid>
                <a:gridCol w="2468279">
                  <a:extLst>
                    <a:ext uri="{9D8B030D-6E8A-4147-A177-3AD203B41FA5}">
                      <a16:colId xmlns:a16="http://schemas.microsoft.com/office/drawing/2014/main" val="20000"/>
                    </a:ext>
                  </a:extLst>
                </a:gridCol>
                <a:gridCol w="2855699">
                  <a:extLst>
                    <a:ext uri="{9D8B030D-6E8A-4147-A177-3AD203B41FA5}">
                      <a16:colId xmlns:a16="http://schemas.microsoft.com/office/drawing/2014/main" val="20001"/>
                    </a:ext>
                  </a:extLst>
                </a:gridCol>
                <a:gridCol w="2086313">
                  <a:extLst>
                    <a:ext uri="{9D8B030D-6E8A-4147-A177-3AD203B41FA5}">
                      <a16:colId xmlns:a16="http://schemas.microsoft.com/office/drawing/2014/main" val="20002"/>
                    </a:ext>
                  </a:extLst>
                </a:gridCol>
              </a:tblGrid>
              <a:tr h="526757">
                <a:tc>
                  <a:txBody>
                    <a:bodyPr/>
                    <a:lstStyle/>
                    <a:p>
                      <a:r>
                        <a:rPr lang="en-US" sz="2000" b="0" i="0" dirty="0">
                          <a:gradFill>
                            <a:gsLst>
                              <a:gs pos="2917">
                                <a:schemeClr val="bg1"/>
                              </a:gs>
                              <a:gs pos="30000">
                                <a:schemeClr val="bg1"/>
                              </a:gs>
                            </a:gsLst>
                            <a:lin ang="5400000" scaled="0"/>
                          </a:gradFill>
                          <a:latin typeface="BentonSans"/>
                          <a:cs typeface="BentonSans"/>
                        </a:rPr>
                        <a:t>Quantitative</a:t>
                      </a:r>
                    </a:p>
                  </a:txBody>
                  <a:tcPr marL="171834" marR="171834" marT="42958" marB="42958" anchor="ctr">
                    <a:lnB w="38100" cmpd="sng">
                      <a:noFill/>
                    </a:lnB>
                    <a:solidFill>
                      <a:srgbClr val="4C4C4C"/>
                    </a:solidFill>
                  </a:tcPr>
                </a:tc>
                <a:tc>
                  <a:txBody>
                    <a:bodyPr/>
                    <a:lstStyle/>
                    <a:p>
                      <a:r>
                        <a:rPr lang="en-US" sz="2000" b="0" i="0" dirty="0">
                          <a:gradFill>
                            <a:gsLst>
                              <a:gs pos="2917">
                                <a:schemeClr val="bg1"/>
                              </a:gs>
                              <a:gs pos="30000">
                                <a:schemeClr val="bg1"/>
                              </a:gs>
                            </a:gsLst>
                            <a:lin ang="5400000" scaled="0"/>
                          </a:gradFill>
                          <a:latin typeface="BentonSans"/>
                          <a:cs typeface="BentonSans"/>
                        </a:rPr>
                        <a:t>Ordinal</a:t>
                      </a:r>
                    </a:p>
                  </a:txBody>
                  <a:tcPr marL="171834" marR="171834" marT="42958" marB="42958" anchor="ctr">
                    <a:lnB w="38100" cmpd="sng">
                      <a:noFill/>
                    </a:lnB>
                    <a:solidFill>
                      <a:srgbClr val="4C4C4C"/>
                    </a:solidFill>
                  </a:tcPr>
                </a:tc>
                <a:tc>
                  <a:txBody>
                    <a:bodyPr/>
                    <a:lstStyle/>
                    <a:p>
                      <a:r>
                        <a:rPr lang="en-US" sz="2000" b="0" i="0" dirty="0">
                          <a:solidFill>
                            <a:schemeClr val="bg2"/>
                          </a:solidFill>
                          <a:latin typeface="BentonSans"/>
                          <a:cs typeface="BentonSans"/>
                        </a:rPr>
                        <a:t>Categorical</a:t>
                      </a:r>
                    </a:p>
                  </a:txBody>
                  <a:tcPr marL="171834" marR="171834" marT="42958" marB="42958" anchor="ctr">
                    <a:lnB w="38100" cmpd="sng">
                      <a:noFill/>
                    </a:lnB>
                    <a:solidFill>
                      <a:srgbClr val="4C4C4C"/>
                    </a:solidFill>
                  </a:tcPr>
                </a:tc>
                <a:extLst>
                  <a:ext uri="{0D108BD9-81ED-4DB2-BD59-A6C34878D82A}">
                    <a16:rowId xmlns:a16="http://schemas.microsoft.com/office/drawing/2014/main" val="10000"/>
                  </a:ext>
                </a:extLst>
              </a:tr>
              <a:tr h="526757">
                <a:tc>
                  <a:txBody>
                    <a:bodyPr/>
                    <a:lstStyle/>
                    <a:p>
                      <a:r>
                        <a:rPr lang="en-US" sz="2000" dirty="0">
                          <a:solidFill>
                            <a:schemeClr val="accent5"/>
                          </a:solidFill>
                          <a:latin typeface="BentonSans"/>
                        </a:rPr>
                        <a:t>Position</a:t>
                      </a: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accent5"/>
                          </a:solidFill>
                          <a:latin typeface="BentonSans"/>
                        </a:rPr>
                        <a:t>Position</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accent5"/>
                          </a:solidFill>
                          <a:latin typeface="BentonSans"/>
                        </a:rPr>
                        <a:t>Position</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6757">
                <a:tc>
                  <a:txBody>
                    <a:bodyPr/>
                    <a:lstStyle/>
                    <a:p>
                      <a:r>
                        <a:rPr lang="en-US" sz="2000" dirty="0">
                          <a:solidFill>
                            <a:schemeClr val="accent5"/>
                          </a:solidFill>
                          <a:latin typeface="BentonSans"/>
                        </a:rPr>
                        <a:t>Length</a:t>
                      </a: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000" dirty="0">
                          <a:solidFill>
                            <a:schemeClr val="accent5"/>
                          </a:solidFill>
                          <a:latin typeface="BentonSans"/>
                        </a:rPr>
                        <a:t>Size</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indent="0" algn="l" defTabSz="1306221" rtl="0" eaLnBrk="1" fontAlgn="auto" latinLnBrk="0" hangingPunct="1">
                        <a:lnSpc>
                          <a:spcPct val="100000"/>
                        </a:lnSpc>
                        <a:spcBef>
                          <a:spcPts val="0"/>
                        </a:spcBef>
                        <a:spcAft>
                          <a:spcPts val="0"/>
                        </a:spcAft>
                        <a:buClrTx/>
                        <a:buSzTx/>
                        <a:buFontTx/>
                        <a:buNone/>
                        <a:tabLst/>
                        <a:defRPr/>
                      </a:pPr>
                      <a:r>
                        <a:rPr lang="en-US" sz="2000" dirty="0">
                          <a:solidFill>
                            <a:schemeClr val="accent5"/>
                          </a:solidFill>
                          <a:latin typeface="BentonSans"/>
                        </a:rPr>
                        <a:t>Different Colors</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26757">
                <a:tc>
                  <a:txBody>
                    <a:bodyPr/>
                    <a:lstStyle/>
                    <a:p>
                      <a:r>
                        <a:rPr lang="en-US" sz="2000" dirty="0">
                          <a:solidFill>
                            <a:schemeClr val="accent5"/>
                          </a:solidFill>
                          <a:latin typeface="BentonSans"/>
                        </a:rPr>
                        <a:t>Size</a:t>
                      </a: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accent5"/>
                          </a:solidFill>
                          <a:latin typeface="BentonSans"/>
                        </a:rPr>
                        <a:t>Color Intensity</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accent5"/>
                          </a:solidFill>
                          <a:latin typeface="BentonSans"/>
                        </a:rPr>
                        <a:t>Shape</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26757">
                <a:tc>
                  <a:txBody>
                    <a:bodyPr/>
                    <a:lstStyle/>
                    <a:p>
                      <a:r>
                        <a:rPr lang="en-US" sz="2000" dirty="0">
                          <a:solidFill>
                            <a:schemeClr val="accent5"/>
                          </a:solidFill>
                          <a:latin typeface="BentonSans"/>
                        </a:rPr>
                        <a:t>Color Intensity</a:t>
                      </a: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000" dirty="0">
                          <a:solidFill>
                            <a:schemeClr val="accent5"/>
                          </a:solidFill>
                          <a:latin typeface="BentonSans"/>
                        </a:rPr>
                        <a:t>*Different</a:t>
                      </a:r>
                      <a:r>
                        <a:rPr lang="en-US" sz="2000" baseline="0" dirty="0">
                          <a:solidFill>
                            <a:schemeClr val="accent5"/>
                          </a:solidFill>
                          <a:latin typeface="BentonSans"/>
                        </a:rPr>
                        <a:t> Colors</a:t>
                      </a:r>
                      <a:endParaRPr lang="en-US" sz="2000" dirty="0">
                        <a:solidFill>
                          <a:schemeClr val="accent5"/>
                        </a:solidFill>
                        <a:latin typeface="BentonSans"/>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000" dirty="0"/>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26757">
                <a:tc>
                  <a:txBody>
                    <a:bodyPr/>
                    <a:lstStyle/>
                    <a:p>
                      <a:endParaRPr lang="en-US" sz="2000" dirty="0"/>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accent5"/>
                          </a:solidFill>
                          <a:latin typeface="BentonSans"/>
                        </a:rPr>
                        <a:t>*Different Shapes</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 name="Down Arrow 1"/>
          <p:cNvSpPr/>
          <p:nvPr/>
        </p:nvSpPr>
        <p:spPr>
          <a:xfrm>
            <a:off x="2047298" y="4424877"/>
            <a:ext cx="714946" cy="232868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66557" y="4024767"/>
            <a:ext cx="1994426" cy="400110"/>
          </a:xfrm>
          <a:prstGeom prst="rect">
            <a:avLst/>
          </a:prstGeom>
          <a:noFill/>
        </p:spPr>
        <p:txBody>
          <a:bodyPr wrap="square" rtlCol="0">
            <a:spAutoFit/>
          </a:bodyPr>
          <a:lstStyle/>
          <a:p>
            <a:r>
              <a:rPr lang="en-US" sz="2000" dirty="0"/>
              <a:t>Effectiveness</a:t>
            </a:r>
          </a:p>
        </p:txBody>
      </p:sp>
      <p:sp>
        <p:nvSpPr>
          <p:cNvPr id="6" name="Rectangle 5"/>
          <p:cNvSpPr/>
          <p:nvPr/>
        </p:nvSpPr>
        <p:spPr>
          <a:xfrm>
            <a:off x="1223888" y="449588"/>
            <a:ext cx="12393638" cy="2585323"/>
          </a:xfrm>
          <a:prstGeom prst="rect">
            <a:avLst/>
          </a:prstGeom>
        </p:spPr>
        <p:txBody>
          <a:bodyPr wrap="square">
            <a:spAutoFit/>
          </a:bodyPr>
          <a:lstStyle/>
          <a:p>
            <a:r>
              <a:rPr lang="en-US" b="1" dirty="0"/>
              <a:t>Whom</a:t>
            </a:r>
            <a:r>
              <a:rPr lang="en-US" dirty="0"/>
              <a:t> does this visualization serve?  </a:t>
            </a:r>
          </a:p>
          <a:p>
            <a:r>
              <a:rPr lang="en-US" sz="2800" b="1" i="1" dirty="0">
                <a:solidFill>
                  <a:srgbClr val="7099A6"/>
                </a:solidFill>
                <a:latin typeface="BentonSans" panose="02000504020000020004" pitchFamily="2" charset="0"/>
              </a:rPr>
              <a:t>     First time visitors to Portland </a:t>
            </a:r>
            <a:r>
              <a:rPr lang="en-US" b="1" dirty="0"/>
              <a:t>	</a:t>
            </a:r>
            <a:r>
              <a:rPr lang="en-US" sz="2800" b="1" i="1" dirty="0">
                <a:solidFill>
                  <a:srgbClr val="7099A6"/>
                </a:solidFill>
                <a:latin typeface="BentonSans" panose="02000504020000020004" pitchFamily="2" charset="0"/>
              </a:rPr>
              <a:t> </a:t>
            </a:r>
          </a:p>
          <a:p>
            <a:r>
              <a:rPr lang="en-US" b="1" dirty="0"/>
              <a:t>What</a:t>
            </a:r>
            <a:r>
              <a:rPr lang="en-US" dirty="0"/>
              <a:t> is the visualization meant to tell them?</a:t>
            </a:r>
          </a:p>
          <a:p>
            <a:r>
              <a:rPr lang="en-US" sz="2800" b="1" i="1" dirty="0">
                <a:solidFill>
                  <a:srgbClr val="7099A6"/>
                </a:solidFill>
                <a:latin typeface="BentonSans" panose="02000504020000020004" pitchFamily="2" charset="0"/>
              </a:rPr>
              <a:t>     Where should they stay for most fun neighborhoods &amp; best price</a:t>
            </a:r>
            <a:endParaRPr lang="en-US" dirty="0"/>
          </a:p>
          <a:p>
            <a:r>
              <a:rPr lang="en-US" dirty="0"/>
              <a:t>What specific </a:t>
            </a:r>
            <a:r>
              <a:rPr lang="en-US" b="1" dirty="0"/>
              <a:t>action</a:t>
            </a:r>
            <a:r>
              <a:rPr lang="en-US" dirty="0"/>
              <a:t>(s) should the visualization drive?</a:t>
            </a:r>
          </a:p>
          <a:p>
            <a:r>
              <a:rPr lang="en-US" sz="2800" b="1" i="1" dirty="0">
                <a:solidFill>
                  <a:srgbClr val="7099A6"/>
                </a:solidFill>
                <a:latin typeface="BentonSans" panose="02000504020000020004" pitchFamily="2" charset="0"/>
              </a:rPr>
              <a:t>     Narrow down their options so they can book the best one</a:t>
            </a:r>
            <a:endParaRPr lang="en-US" dirty="0"/>
          </a:p>
        </p:txBody>
      </p:sp>
    </p:spTree>
    <p:extLst>
      <p:ext uri="{BB962C8B-B14F-4D97-AF65-F5344CB8AC3E}">
        <p14:creationId xmlns:p14="http://schemas.microsoft.com/office/powerpoint/2010/main" val="6181781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860" y="533496"/>
            <a:ext cx="11836008" cy="1079598"/>
          </a:xfrm>
          <a:prstGeom prst="rect">
            <a:avLst/>
          </a:prstGeom>
        </p:spPr>
        <p:txBody>
          <a:bodyPr/>
          <a:lstStyle/>
          <a:p>
            <a:pPr algn="l"/>
            <a:r>
              <a:rPr lang="en-US" dirty="0">
                <a:solidFill>
                  <a:schemeClr val="accent6">
                    <a:lumMod val="60000"/>
                    <a:lumOff val="40000"/>
                  </a:schemeClr>
                </a:solidFill>
              </a:rPr>
              <a:t>Guest Speaker</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a:solidFill>
                  <a:schemeClr val="accent3"/>
                </a:solidFill>
              </a:rPr>
              <a:t>Zachary Ahrens</a:t>
            </a:r>
            <a:br>
              <a:rPr lang="en-US" sz="4400" dirty="0">
                <a:solidFill>
                  <a:schemeClr val="accent3"/>
                </a:solidFill>
              </a:rPr>
            </a:br>
            <a:br>
              <a:rPr lang="en-US" sz="4400" dirty="0">
                <a:solidFill>
                  <a:schemeClr val="accent3"/>
                </a:solidFill>
              </a:rPr>
            </a:br>
            <a:r>
              <a:rPr lang="en-US" dirty="0">
                <a:solidFill>
                  <a:srgbClr val="BFD4DD"/>
                </a:solidFill>
              </a:rPr>
              <a:t>Final Project</a:t>
            </a:r>
            <a:br>
              <a:rPr lang="en-US" dirty="0">
                <a:solidFill>
                  <a:srgbClr val="BFD4DD"/>
                </a:solidFill>
              </a:rPr>
            </a:br>
            <a:r>
              <a:rPr lang="en-US" dirty="0">
                <a:solidFill>
                  <a:srgbClr val="BFD4DD"/>
                </a:solidFill>
              </a:rPr>
              <a:t>	</a:t>
            </a:r>
            <a:r>
              <a:rPr lang="en-US" sz="4400" dirty="0">
                <a:solidFill>
                  <a:srgbClr val="BFD4DD"/>
                </a:solidFill>
              </a:rPr>
              <a:t>Last Thoughts on Design</a:t>
            </a:r>
            <a:br>
              <a:rPr lang="en-US" sz="4400" dirty="0">
                <a:solidFill>
                  <a:srgbClr val="BFD4DD"/>
                </a:solidFill>
              </a:rPr>
            </a:br>
            <a:r>
              <a:rPr lang="en-US" sz="4400" dirty="0">
                <a:solidFill>
                  <a:srgbClr val="BFD4DD"/>
                </a:solidFill>
              </a:rPr>
              <a:t>      Expectations</a:t>
            </a:r>
            <a:r>
              <a:rPr lang="en-US" dirty="0">
                <a:solidFill>
                  <a:srgbClr val="BFD4DD"/>
                </a:solidFill>
              </a:rPr>
              <a:t> 	</a:t>
            </a:r>
            <a:br>
              <a:rPr lang="en-US" dirty="0">
                <a:solidFill>
                  <a:schemeClr val="accent6">
                    <a:lumMod val="60000"/>
                    <a:lumOff val="40000"/>
                  </a:schemeClr>
                </a:solidFill>
              </a:rPr>
            </a:b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2778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11338"/>
            <a:ext cx="5800725" cy="635000"/>
          </a:xfrm>
        </p:spPr>
        <p:txBody>
          <a:bodyPr/>
          <a:lstStyle/>
          <a:p>
            <a:r>
              <a:rPr lang="en-US" dirty="0"/>
              <a:t>Takeaways</a:t>
            </a:r>
          </a:p>
        </p:txBody>
      </p:sp>
      <p:sp>
        <p:nvSpPr>
          <p:cNvPr id="3" name="TextBox 2"/>
          <p:cNvSpPr txBox="1"/>
          <p:nvPr/>
        </p:nvSpPr>
        <p:spPr>
          <a:xfrm>
            <a:off x="801667" y="3231715"/>
            <a:ext cx="9757774" cy="3693319"/>
          </a:xfrm>
          <a:prstGeom prst="rect">
            <a:avLst/>
          </a:prstGeom>
          <a:noFill/>
        </p:spPr>
        <p:txBody>
          <a:bodyPr wrap="square" rtlCol="0">
            <a:spAutoFit/>
          </a:bodyPr>
          <a:lstStyle/>
          <a:p>
            <a:pPr marL="457200" indent="-457200">
              <a:buFont typeface="Arial" panose="020B0604020202020204" pitchFamily="34" charset="0"/>
              <a:buChar char="•"/>
            </a:pPr>
            <a:r>
              <a:rPr lang="en-US" dirty="0"/>
              <a:t>Design in service of </a:t>
            </a:r>
            <a:r>
              <a:rPr lang="en-US" b="1" dirty="0"/>
              <a:t>communication</a:t>
            </a:r>
            <a:r>
              <a:rPr lang="en-US" dirty="0"/>
              <a:t> first, aesthetics second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Well-designed dashboards convert </a:t>
            </a:r>
            <a:r>
              <a:rPr lang="en-US" b="1" dirty="0"/>
              <a:t>analytical insights </a:t>
            </a:r>
            <a:r>
              <a:rPr lang="en-US" dirty="0"/>
              <a:t>into </a:t>
            </a:r>
            <a:r>
              <a:rPr lang="en-US" b="1" dirty="0"/>
              <a:t>action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Start with </a:t>
            </a:r>
            <a:r>
              <a:rPr lang="en-US" b="1" dirty="0"/>
              <a:t>the Guiding Questions </a:t>
            </a:r>
            <a:r>
              <a:rPr lang="en-US" dirty="0"/>
              <a:t>to understand what your audience needs – begin with the end in mind!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Leverage </a:t>
            </a:r>
            <a:r>
              <a:rPr lang="en-US" b="1" dirty="0"/>
              <a:t>principles of perception </a:t>
            </a:r>
            <a:r>
              <a:rPr lang="en-US" dirty="0"/>
              <a:t>to communicate </a:t>
            </a:r>
          </a:p>
          <a:p>
            <a:r>
              <a:rPr lang="en-US" dirty="0"/>
              <a:t>     effectively</a:t>
            </a:r>
          </a:p>
        </p:txBody>
      </p:sp>
    </p:spTree>
    <p:extLst>
      <p:ext uri="{BB962C8B-B14F-4D97-AF65-F5344CB8AC3E}">
        <p14:creationId xmlns:p14="http://schemas.microsoft.com/office/powerpoint/2010/main" val="174100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500" y="594263"/>
            <a:ext cx="13833062" cy="1079598"/>
          </a:xfrm>
        </p:spPr>
        <p:txBody>
          <a:bodyPr/>
          <a:lstStyle/>
          <a:p>
            <a:pPr algn="l"/>
            <a:r>
              <a:rPr lang="en-US" sz="4800" dirty="0"/>
              <a:t>To Pass the Class:</a:t>
            </a:r>
            <a:br>
              <a:rPr lang="en-US" sz="4800" dirty="0"/>
            </a:br>
            <a:br>
              <a:rPr lang="en-US" sz="4800" dirty="0"/>
            </a:br>
            <a:r>
              <a:rPr lang="en-US" sz="4800" dirty="0"/>
              <a:t>1. Attend Class </a:t>
            </a:r>
            <a:br>
              <a:rPr lang="en-US" sz="4800" dirty="0"/>
            </a:br>
            <a:r>
              <a:rPr lang="en-US" sz="4800" dirty="0"/>
              <a:t>2. Submit a visualization</a:t>
            </a:r>
            <a:br>
              <a:rPr lang="en-US" sz="4800" dirty="0"/>
            </a:br>
            <a:r>
              <a:rPr lang="en-US" sz="4000" dirty="0"/>
              <a:t>	- 3 separate visual elements included</a:t>
            </a:r>
            <a:br>
              <a:rPr lang="en-US" sz="4000" dirty="0"/>
            </a:br>
            <a:r>
              <a:rPr lang="en-US" sz="4000" dirty="0"/>
              <a:t>	- Multiple dimensions in each visualization </a:t>
            </a:r>
            <a:br>
              <a:rPr lang="en-US" sz="4000" dirty="0"/>
            </a:br>
            <a:r>
              <a:rPr lang="en-US" sz="4000" dirty="0"/>
              <a:t>	</a:t>
            </a:r>
            <a:br>
              <a:rPr lang="en-US" sz="4800" dirty="0"/>
            </a:br>
            <a:r>
              <a:rPr lang="en-US" sz="4800" dirty="0"/>
              <a:t>3. Submit the Post-Mortem</a:t>
            </a:r>
            <a:br>
              <a:rPr lang="en-US" sz="4800" dirty="0"/>
            </a:br>
            <a:br>
              <a:rPr lang="en-US" sz="4800" dirty="0"/>
            </a:br>
            <a:endParaRPr lang="en-US" sz="4800" dirty="0"/>
          </a:p>
        </p:txBody>
      </p:sp>
    </p:spTree>
    <p:extLst>
      <p:ext uri="{BB962C8B-B14F-4D97-AF65-F5344CB8AC3E}">
        <p14:creationId xmlns:p14="http://schemas.microsoft.com/office/powerpoint/2010/main" val="36256690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15423"/>
            <a:ext cx="14968603" cy="1079598"/>
          </a:xfrm>
        </p:spPr>
        <p:txBody>
          <a:bodyPr/>
          <a:lstStyle/>
          <a:p>
            <a:pPr algn="l"/>
            <a:r>
              <a:rPr lang="en-US" sz="5400" dirty="0">
                <a:solidFill>
                  <a:schemeClr val="bg1"/>
                </a:solidFill>
              </a:rPr>
              <a:t>Post Mortem Questions</a:t>
            </a:r>
            <a:br>
              <a:rPr lang="en-US" sz="4400" dirty="0">
                <a:solidFill>
                  <a:schemeClr val="bg1"/>
                </a:solidFill>
              </a:rPr>
            </a:br>
            <a:br>
              <a:rPr lang="en-US" sz="1100" dirty="0">
                <a:solidFill>
                  <a:schemeClr val="bg1"/>
                </a:solidFill>
              </a:rPr>
            </a:br>
            <a:r>
              <a:rPr lang="en-US" sz="3200" dirty="0">
                <a:solidFill>
                  <a:schemeClr val="bg1"/>
                </a:solidFill>
              </a:rPr>
              <a:t>DISCOVERY</a:t>
            </a:r>
            <a:br>
              <a:rPr lang="en-US" sz="3200" dirty="0">
                <a:solidFill>
                  <a:schemeClr val="bg1"/>
                </a:solidFill>
              </a:rPr>
            </a:br>
            <a:r>
              <a:rPr lang="en-US" sz="3200" dirty="0">
                <a:solidFill>
                  <a:schemeClr val="bg1"/>
                </a:solidFill>
              </a:rPr>
              <a:t>1. Whom does your visualization serve?</a:t>
            </a:r>
            <a:br>
              <a:rPr lang="en-US" sz="3200" dirty="0">
                <a:solidFill>
                  <a:schemeClr val="bg1"/>
                </a:solidFill>
              </a:rPr>
            </a:br>
            <a:r>
              <a:rPr lang="en-US" sz="3200" dirty="0">
                <a:solidFill>
                  <a:schemeClr val="bg1"/>
                </a:solidFill>
              </a:rPr>
              <a:t>2. What is the visualization meant to tell them?</a:t>
            </a:r>
            <a:br>
              <a:rPr lang="en-US" sz="3200" dirty="0">
                <a:solidFill>
                  <a:schemeClr val="bg1"/>
                </a:solidFill>
              </a:rPr>
            </a:br>
            <a:r>
              <a:rPr lang="en-US" sz="3200" dirty="0">
                <a:solidFill>
                  <a:schemeClr val="bg1"/>
                </a:solidFill>
              </a:rPr>
              <a:t>3. What specific action(s) should the visualization drive? </a:t>
            </a:r>
            <a:br>
              <a:rPr lang="en-US" sz="3200" dirty="0">
                <a:solidFill>
                  <a:schemeClr val="bg1"/>
                </a:solidFill>
              </a:rPr>
            </a:br>
            <a:r>
              <a:rPr lang="en-US" sz="3200" dirty="0">
                <a:solidFill>
                  <a:schemeClr val="bg1"/>
                </a:solidFill>
              </a:rPr>
              <a:t>    </a:t>
            </a:r>
            <a:r>
              <a:rPr lang="en-US" sz="2000" dirty="0">
                <a:solidFill>
                  <a:schemeClr val="bg1"/>
                </a:solidFill>
              </a:rPr>
              <a:t>[I.e., What would happen if this report didn’t exist?”]</a:t>
            </a:r>
            <a:br>
              <a:rPr lang="en-US" sz="2000" dirty="0">
                <a:solidFill>
                  <a:schemeClr val="bg1"/>
                </a:solidFill>
              </a:rPr>
            </a:br>
            <a:br>
              <a:rPr lang="en-US" sz="2000" dirty="0">
                <a:solidFill>
                  <a:schemeClr val="bg1"/>
                </a:solidFill>
              </a:rPr>
            </a:br>
            <a:r>
              <a:rPr lang="en-US" sz="3200" dirty="0">
                <a:solidFill>
                  <a:schemeClr val="bg1"/>
                </a:solidFill>
              </a:rPr>
              <a:t>EVALUATION</a:t>
            </a:r>
            <a:br>
              <a:rPr lang="en-US" sz="3200" dirty="0">
                <a:solidFill>
                  <a:schemeClr val="bg1"/>
                </a:solidFill>
              </a:rPr>
            </a:br>
            <a:r>
              <a:rPr lang="en-US" sz="3200" dirty="0">
                <a:solidFill>
                  <a:schemeClr val="bg1"/>
                </a:solidFill>
              </a:rPr>
              <a:t>4. How does the visualization effectively convey the message?</a:t>
            </a:r>
            <a:br>
              <a:rPr lang="en-US" sz="3200" dirty="0">
                <a:solidFill>
                  <a:schemeClr val="bg1"/>
                </a:solidFill>
              </a:rPr>
            </a:br>
            <a:r>
              <a:rPr lang="en-US" sz="3200" dirty="0">
                <a:solidFill>
                  <a:schemeClr val="bg1"/>
                </a:solidFill>
              </a:rPr>
              <a:t>    </a:t>
            </a:r>
            <a:r>
              <a:rPr lang="en-US" sz="2000" dirty="0">
                <a:solidFill>
                  <a:schemeClr val="bg1"/>
                </a:solidFill>
              </a:rPr>
              <a:t>[I.e., Which Visual Best Practices or Cognitive elements did you use?]</a:t>
            </a:r>
            <a:br>
              <a:rPr lang="en-US" sz="3200" dirty="0">
                <a:solidFill>
                  <a:schemeClr val="bg1"/>
                </a:solidFill>
              </a:rPr>
            </a:br>
            <a:br>
              <a:rPr lang="en-US" sz="1200" dirty="0">
                <a:solidFill>
                  <a:schemeClr val="bg1"/>
                </a:solidFill>
              </a:rPr>
            </a:br>
            <a:r>
              <a:rPr lang="en-US" sz="3200" dirty="0">
                <a:solidFill>
                  <a:schemeClr val="bg1"/>
                </a:solidFill>
              </a:rPr>
              <a:t>5. How does the visualization effectively support the desired action?</a:t>
            </a:r>
            <a:br>
              <a:rPr lang="en-US" sz="3200" dirty="0">
                <a:solidFill>
                  <a:schemeClr val="bg1"/>
                </a:solidFill>
              </a:rPr>
            </a:br>
            <a:br>
              <a:rPr lang="en-US" sz="3200" dirty="0">
                <a:solidFill>
                  <a:schemeClr val="bg1"/>
                </a:solidFill>
              </a:rPr>
            </a:br>
            <a:r>
              <a:rPr lang="en-US" sz="3200" dirty="0">
                <a:solidFill>
                  <a:schemeClr val="bg1"/>
                </a:solidFill>
              </a:rPr>
              <a:t>REFLECTION</a:t>
            </a:r>
            <a:br>
              <a:rPr lang="en-US" sz="3200" dirty="0">
                <a:solidFill>
                  <a:schemeClr val="bg1"/>
                </a:solidFill>
              </a:rPr>
            </a:br>
            <a:r>
              <a:rPr lang="en-US" sz="3200" dirty="0">
                <a:solidFill>
                  <a:schemeClr val="bg1"/>
                </a:solidFill>
              </a:rPr>
              <a:t>6. Why did you develop this visualization?</a:t>
            </a:r>
            <a:br>
              <a:rPr lang="en-US" sz="3200" dirty="0">
                <a:solidFill>
                  <a:schemeClr val="bg1"/>
                </a:solidFill>
              </a:rPr>
            </a:br>
            <a:r>
              <a:rPr lang="en-US" sz="3200" dirty="0">
                <a:solidFill>
                  <a:schemeClr val="bg1"/>
                </a:solidFill>
              </a:rPr>
              <a:t>7. How can you apply what you learned in the future?</a:t>
            </a:r>
            <a:br>
              <a:rPr lang="en-US" sz="3200" dirty="0">
                <a:solidFill>
                  <a:schemeClr val="bg1"/>
                </a:solidFill>
              </a:rPr>
            </a:br>
            <a:r>
              <a:rPr lang="en-US" sz="3200" dirty="0">
                <a:solidFill>
                  <a:schemeClr val="bg1"/>
                </a:solidFill>
              </a:rPr>
              <a:t>8. What would have done differently with hindsight?</a:t>
            </a:r>
          </a:p>
        </p:txBody>
      </p:sp>
    </p:spTree>
    <p:extLst>
      <p:ext uri="{BB962C8B-B14F-4D97-AF65-F5344CB8AC3E}">
        <p14:creationId xmlns:p14="http://schemas.microsoft.com/office/powerpoint/2010/main" val="20232521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973" y="606789"/>
            <a:ext cx="13332021" cy="1079598"/>
          </a:xfrm>
        </p:spPr>
        <p:txBody>
          <a:bodyPr/>
          <a:lstStyle/>
          <a:p>
            <a:pPr algn="l"/>
            <a:r>
              <a:rPr lang="en-US" dirty="0"/>
              <a:t>How do I evaluate?</a:t>
            </a:r>
            <a:br>
              <a:rPr lang="en-US" dirty="0"/>
            </a:br>
            <a:br>
              <a:rPr lang="en-US" sz="4400" dirty="0"/>
            </a:br>
            <a:r>
              <a:rPr lang="en-US" sz="4400" dirty="0"/>
              <a:t>STEP 1: Looking at the answers to your three discovery questions I will on my own answer the evaluation question, by asking:</a:t>
            </a:r>
            <a:br>
              <a:rPr lang="en-US" sz="4400" dirty="0"/>
            </a:br>
            <a:br>
              <a:rPr lang="en-US" sz="4400" dirty="0"/>
            </a:br>
            <a:r>
              <a:rPr lang="en-US" sz="2800" dirty="0"/>
              <a:t>Is there a point?  Do you support that point?  </a:t>
            </a:r>
            <a:br>
              <a:rPr lang="en-US" sz="2800" dirty="0"/>
            </a:br>
            <a:r>
              <a:rPr lang="en-US" sz="2800" dirty="0"/>
              <a:t>Do </a:t>
            </a:r>
            <a:r>
              <a:rPr lang="en-US" sz="2800" dirty="0" err="1"/>
              <a:t>Do</a:t>
            </a:r>
            <a:r>
              <a:rPr lang="en-US" sz="2800" dirty="0"/>
              <a:t> you utilize visual best practices to have an aha moment?  </a:t>
            </a:r>
            <a:br>
              <a:rPr lang="en-US" sz="2800" dirty="0"/>
            </a:br>
            <a:r>
              <a:rPr lang="en-US" sz="2800" dirty="0"/>
              <a:t>Do your Visualizations drives insights for the user to take an action?</a:t>
            </a:r>
            <a:br>
              <a:rPr lang="en-US" sz="5400" dirty="0"/>
            </a:br>
            <a:endParaRPr lang="en-US" dirty="0"/>
          </a:p>
        </p:txBody>
      </p:sp>
    </p:spTree>
    <p:extLst>
      <p:ext uri="{BB962C8B-B14F-4D97-AF65-F5344CB8AC3E}">
        <p14:creationId xmlns:p14="http://schemas.microsoft.com/office/powerpoint/2010/main" val="34637858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567" y="534271"/>
            <a:ext cx="11836008" cy="1079598"/>
          </a:xfrm>
        </p:spPr>
        <p:txBody>
          <a:bodyPr/>
          <a:lstStyle/>
          <a:p>
            <a:r>
              <a:rPr lang="en-US" dirty="0">
                <a:solidFill>
                  <a:schemeClr val="accent3">
                    <a:lumMod val="40000"/>
                    <a:lumOff val="60000"/>
                  </a:schemeClr>
                </a:solidFill>
              </a:rPr>
              <a:t>Breaking Down a Story</a:t>
            </a:r>
          </a:p>
        </p:txBody>
      </p:sp>
      <p:sp>
        <p:nvSpPr>
          <p:cNvPr id="5" name="Text Placeholder 4"/>
          <p:cNvSpPr>
            <a:spLocks noGrp="1"/>
          </p:cNvSpPr>
          <p:nvPr>
            <p:ph type="body" sz="quarter" idx="10"/>
          </p:nvPr>
        </p:nvSpPr>
        <p:spPr>
          <a:xfrm>
            <a:off x="2385178" y="2192004"/>
            <a:ext cx="11836400" cy="5567678"/>
          </a:xfrm>
        </p:spPr>
        <p:txBody>
          <a:bodyPr/>
          <a:lstStyle/>
          <a:p>
            <a:r>
              <a:rPr lang="en-US" sz="6600" spc="-120" dirty="0">
                <a:ln w="3175">
                  <a:noFill/>
                </a:ln>
                <a:latin typeface="+mj-lt"/>
                <a:cs typeface="Arial" panose="020B0604020202020204" pitchFamily="34" charset="0"/>
              </a:rPr>
              <a:t>What’s Your Point?</a:t>
            </a:r>
          </a:p>
          <a:p>
            <a:r>
              <a:rPr lang="en-US" sz="6600" spc="-120" dirty="0">
                <a:ln w="3175">
                  <a:noFill/>
                </a:ln>
                <a:latin typeface="+mj-lt"/>
                <a:cs typeface="Arial" panose="020B0604020202020204" pitchFamily="34" charset="0"/>
              </a:rPr>
              <a:t>Support Your Point.</a:t>
            </a:r>
          </a:p>
          <a:p>
            <a:r>
              <a:rPr lang="en-US" sz="6600" spc="-120" dirty="0">
                <a:ln w="3175">
                  <a:noFill/>
                </a:ln>
                <a:latin typeface="+mj-lt"/>
                <a:cs typeface="Arial" panose="020B0604020202020204" pitchFamily="34" charset="0"/>
              </a:rPr>
              <a:t>Plot Twist!</a:t>
            </a:r>
          </a:p>
          <a:p>
            <a:r>
              <a:rPr lang="en-US" sz="6600" spc="-120" dirty="0">
                <a:ln w="3175">
                  <a:noFill/>
                </a:ln>
                <a:latin typeface="+mj-lt"/>
                <a:cs typeface="Arial" panose="020B0604020202020204" pitchFamily="34" charset="0"/>
              </a:rPr>
              <a:t>Now What?</a:t>
            </a:r>
          </a:p>
          <a:p>
            <a:endParaRPr lang="en-US" sz="6600" spc="-120" dirty="0">
              <a:ln w="3175">
                <a:noFill/>
              </a:ln>
              <a:latin typeface="+mj-lt"/>
              <a:cs typeface="Arial" panose="020B0604020202020204" pitchFamily="34" charset="0"/>
            </a:endParaRPr>
          </a:p>
        </p:txBody>
      </p:sp>
    </p:spTree>
    <p:extLst>
      <p:ext uri="{BB962C8B-B14F-4D97-AF65-F5344CB8AC3E}">
        <p14:creationId xmlns:p14="http://schemas.microsoft.com/office/powerpoint/2010/main" val="30413586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15423"/>
            <a:ext cx="14968603" cy="1079598"/>
          </a:xfrm>
        </p:spPr>
        <p:txBody>
          <a:bodyPr/>
          <a:lstStyle/>
          <a:p>
            <a:pPr algn="l"/>
            <a:r>
              <a:rPr lang="en-US" sz="5400" dirty="0"/>
              <a:t>Post Mortem Questions</a:t>
            </a:r>
            <a:br>
              <a:rPr lang="en-US" sz="4400" dirty="0"/>
            </a:br>
            <a:br>
              <a:rPr lang="en-US" sz="1100" dirty="0"/>
            </a:br>
            <a:r>
              <a:rPr lang="en-US" sz="3200" dirty="0"/>
              <a:t>DISCOVERY</a:t>
            </a:r>
            <a:br>
              <a:rPr lang="en-US" sz="3200" dirty="0"/>
            </a:br>
            <a:r>
              <a:rPr lang="en-US" sz="3200" dirty="0"/>
              <a:t>1. Whom does your visualization serve?</a:t>
            </a:r>
            <a:br>
              <a:rPr lang="en-US" sz="3200" dirty="0"/>
            </a:br>
            <a:r>
              <a:rPr lang="en-US" sz="3200" dirty="0"/>
              <a:t>2. What is the visualization meant to tell them?</a:t>
            </a:r>
            <a:br>
              <a:rPr lang="en-US" sz="3200" dirty="0"/>
            </a:br>
            <a:r>
              <a:rPr lang="en-US" sz="3200" dirty="0"/>
              <a:t>3. What specific action(s) should the visualization drive? </a:t>
            </a:r>
            <a:br>
              <a:rPr lang="en-US" sz="3200" dirty="0"/>
            </a:br>
            <a:r>
              <a:rPr lang="en-US" sz="3200" dirty="0"/>
              <a:t>    </a:t>
            </a:r>
            <a:r>
              <a:rPr lang="en-US" sz="2000" dirty="0"/>
              <a:t>[I.e., What would happen if this report didn’t exist?”]</a:t>
            </a:r>
            <a:br>
              <a:rPr lang="en-US" sz="2000" dirty="0"/>
            </a:br>
            <a:br>
              <a:rPr lang="en-US" sz="2000" dirty="0">
                <a:solidFill>
                  <a:schemeClr val="accent6">
                    <a:lumMod val="60000"/>
                    <a:lumOff val="40000"/>
                  </a:schemeClr>
                </a:solidFill>
              </a:rPr>
            </a:br>
            <a:r>
              <a:rPr lang="en-US" sz="3200" dirty="0">
                <a:solidFill>
                  <a:schemeClr val="accent6">
                    <a:lumMod val="60000"/>
                    <a:lumOff val="40000"/>
                  </a:schemeClr>
                </a:solidFill>
              </a:rPr>
              <a:t>EVALUATION</a:t>
            </a:r>
            <a:br>
              <a:rPr lang="en-US" sz="3200" dirty="0">
                <a:solidFill>
                  <a:schemeClr val="accent6">
                    <a:lumMod val="60000"/>
                    <a:lumOff val="40000"/>
                  </a:schemeClr>
                </a:solidFill>
              </a:rPr>
            </a:br>
            <a:r>
              <a:rPr lang="en-US" sz="3200" dirty="0">
                <a:solidFill>
                  <a:schemeClr val="accent6">
                    <a:lumMod val="60000"/>
                    <a:lumOff val="40000"/>
                  </a:schemeClr>
                </a:solidFill>
              </a:rPr>
              <a:t>4. How does the visualization effectively convey the message?</a:t>
            </a:r>
            <a:br>
              <a:rPr lang="en-US" sz="3200" dirty="0">
                <a:solidFill>
                  <a:schemeClr val="accent6">
                    <a:lumMod val="60000"/>
                    <a:lumOff val="40000"/>
                  </a:schemeClr>
                </a:solidFill>
              </a:rPr>
            </a:br>
            <a:r>
              <a:rPr lang="en-US" sz="3200" dirty="0">
                <a:solidFill>
                  <a:schemeClr val="accent6">
                    <a:lumMod val="60000"/>
                    <a:lumOff val="40000"/>
                  </a:schemeClr>
                </a:solidFill>
              </a:rPr>
              <a:t>    </a:t>
            </a:r>
            <a:r>
              <a:rPr lang="en-US" sz="2000" dirty="0">
                <a:solidFill>
                  <a:schemeClr val="accent6">
                    <a:lumMod val="60000"/>
                    <a:lumOff val="40000"/>
                  </a:schemeClr>
                </a:solidFill>
              </a:rPr>
              <a:t>[I.e., Which Visual Best Practices or Cognitive elements did you use?]</a:t>
            </a:r>
            <a:br>
              <a:rPr lang="en-US" sz="3200" dirty="0">
                <a:solidFill>
                  <a:schemeClr val="accent6">
                    <a:lumMod val="60000"/>
                    <a:lumOff val="40000"/>
                  </a:schemeClr>
                </a:solidFill>
              </a:rPr>
            </a:br>
            <a:br>
              <a:rPr lang="en-US" sz="1200" dirty="0">
                <a:solidFill>
                  <a:schemeClr val="accent6">
                    <a:lumMod val="60000"/>
                    <a:lumOff val="40000"/>
                  </a:schemeClr>
                </a:solidFill>
              </a:rPr>
            </a:br>
            <a:r>
              <a:rPr lang="en-US" sz="3200" dirty="0">
                <a:solidFill>
                  <a:schemeClr val="accent6">
                    <a:lumMod val="60000"/>
                    <a:lumOff val="40000"/>
                  </a:schemeClr>
                </a:solidFill>
              </a:rPr>
              <a:t>5. How does the visualization effectively support the desired action?</a:t>
            </a:r>
            <a:br>
              <a:rPr lang="en-US" sz="3200" dirty="0">
                <a:solidFill>
                  <a:schemeClr val="accent6">
                    <a:lumMod val="60000"/>
                    <a:lumOff val="40000"/>
                  </a:schemeClr>
                </a:solidFill>
              </a:rPr>
            </a:br>
            <a:br>
              <a:rPr lang="en-US" sz="3200" dirty="0">
                <a:solidFill>
                  <a:schemeClr val="accent6">
                    <a:lumMod val="60000"/>
                    <a:lumOff val="40000"/>
                  </a:schemeClr>
                </a:solidFill>
              </a:rPr>
            </a:br>
            <a:r>
              <a:rPr lang="en-US" sz="3200" dirty="0">
                <a:solidFill>
                  <a:schemeClr val="accent6">
                    <a:lumMod val="60000"/>
                    <a:lumOff val="40000"/>
                  </a:schemeClr>
                </a:solidFill>
              </a:rPr>
              <a:t>REFLECTION</a:t>
            </a:r>
            <a:br>
              <a:rPr lang="en-US" sz="3200" dirty="0">
                <a:solidFill>
                  <a:schemeClr val="accent6">
                    <a:lumMod val="60000"/>
                    <a:lumOff val="40000"/>
                  </a:schemeClr>
                </a:solidFill>
              </a:rPr>
            </a:br>
            <a:r>
              <a:rPr lang="en-US" sz="3200" dirty="0">
                <a:solidFill>
                  <a:schemeClr val="accent6">
                    <a:lumMod val="60000"/>
                    <a:lumOff val="40000"/>
                  </a:schemeClr>
                </a:solidFill>
              </a:rPr>
              <a:t>6. Why did you develop this visualization?</a:t>
            </a:r>
            <a:br>
              <a:rPr lang="en-US" sz="3200" dirty="0">
                <a:solidFill>
                  <a:schemeClr val="accent6">
                    <a:lumMod val="60000"/>
                    <a:lumOff val="40000"/>
                  </a:schemeClr>
                </a:solidFill>
              </a:rPr>
            </a:br>
            <a:r>
              <a:rPr lang="en-US" sz="3200" dirty="0">
                <a:solidFill>
                  <a:schemeClr val="accent6">
                    <a:lumMod val="60000"/>
                    <a:lumOff val="40000"/>
                  </a:schemeClr>
                </a:solidFill>
              </a:rPr>
              <a:t>7. How can you apply what you learned in the future?</a:t>
            </a:r>
            <a:br>
              <a:rPr lang="en-US" sz="3200" dirty="0">
                <a:solidFill>
                  <a:schemeClr val="accent6">
                    <a:lumMod val="60000"/>
                    <a:lumOff val="40000"/>
                  </a:schemeClr>
                </a:solidFill>
              </a:rPr>
            </a:br>
            <a:r>
              <a:rPr lang="en-US" sz="3200" dirty="0">
                <a:solidFill>
                  <a:schemeClr val="accent6">
                    <a:lumMod val="60000"/>
                    <a:lumOff val="40000"/>
                  </a:schemeClr>
                </a:solidFill>
              </a:rPr>
              <a:t>8. What would have done differently with hindsight?</a:t>
            </a:r>
          </a:p>
        </p:txBody>
      </p:sp>
    </p:spTree>
    <p:extLst>
      <p:ext uri="{BB962C8B-B14F-4D97-AF65-F5344CB8AC3E}">
        <p14:creationId xmlns:p14="http://schemas.microsoft.com/office/powerpoint/2010/main" val="25762721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973" y="606789"/>
            <a:ext cx="13332021" cy="1079598"/>
          </a:xfrm>
        </p:spPr>
        <p:txBody>
          <a:bodyPr/>
          <a:lstStyle/>
          <a:p>
            <a:pPr algn="l"/>
            <a:r>
              <a:rPr lang="en-US" dirty="0"/>
              <a:t>How do I evaluate?</a:t>
            </a:r>
            <a:br>
              <a:rPr lang="en-US" dirty="0"/>
            </a:br>
            <a:br>
              <a:rPr lang="en-US" sz="4400" dirty="0"/>
            </a:br>
            <a:r>
              <a:rPr lang="en-US" sz="4400" dirty="0"/>
              <a:t>STEP 2: I will compare them to your answers to the evaluation section to ensure you have understanding. </a:t>
            </a:r>
            <a:br>
              <a:rPr lang="en-US" sz="4400" dirty="0"/>
            </a:br>
            <a:br>
              <a:rPr lang="en-US" sz="4400" dirty="0"/>
            </a:br>
            <a:r>
              <a:rPr lang="en-US" sz="3600" dirty="0"/>
              <a:t>Do they match your answers in the post-mortem?</a:t>
            </a:r>
            <a:br>
              <a:rPr lang="en-US" sz="4400" dirty="0"/>
            </a:br>
            <a:endParaRPr lang="en-US" dirty="0"/>
          </a:p>
        </p:txBody>
      </p:sp>
    </p:spTree>
    <p:extLst>
      <p:ext uri="{BB962C8B-B14F-4D97-AF65-F5344CB8AC3E}">
        <p14:creationId xmlns:p14="http://schemas.microsoft.com/office/powerpoint/2010/main" val="18881285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15423"/>
            <a:ext cx="14968603" cy="1079598"/>
          </a:xfrm>
        </p:spPr>
        <p:txBody>
          <a:bodyPr/>
          <a:lstStyle/>
          <a:p>
            <a:pPr algn="l"/>
            <a:r>
              <a:rPr lang="en-US" sz="5400" dirty="0"/>
              <a:t>Post Mortem Questions</a:t>
            </a:r>
            <a:br>
              <a:rPr lang="en-US" sz="4400" dirty="0"/>
            </a:br>
            <a:br>
              <a:rPr lang="en-US" sz="1100" dirty="0">
                <a:solidFill>
                  <a:schemeClr val="accent6">
                    <a:lumMod val="60000"/>
                    <a:lumOff val="40000"/>
                  </a:schemeClr>
                </a:solidFill>
              </a:rPr>
            </a:br>
            <a:r>
              <a:rPr lang="en-US" sz="3200" dirty="0">
                <a:solidFill>
                  <a:schemeClr val="accent6">
                    <a:lumMod val="60000"/>
                    <a:lumOff val="40000"/>
                  </a:schemeClr>
                </a:solidFill>
              </a:rPr>
              <a:t>DISCOVERY</a:t>
            </a:r>
            <a:br>
              <a:rPr lang="en-US" sz="3200" dirty="0">
                <a:solidFill>
                  <a:schemeClr val="accent6">
                    <a:lumMod val="60000"/>
                    <a:lumOff val="40000"/>
                  </a:schemeClr>
                </a:solidFill>
              </a:rPr>
            </a:br>
            <a:r>
              <a:rPr lang="en-US" sz="3200" dirty="0">
                <a:solidFill>
                  <a:schemeClr val="accent6">
                    <a:lumMod val="60000"/>
                    <a:lumOff val="40000"/>
                  </a:schemeClr>
                </a:solidFill>
              </a:rPr>
              <a:t>1. Whom does your visualization serve?</a:t>
            </a:r>
            <a:br>
              <a:rPr lang="en-US" sz="3200" dirty="0">
                <a:solidFill>
                  <a:schemeClr val="accent6">
                    <a:lumMod val="60000"/>
                    <a:lumOff val="40000"/>
                  </a:schemeClr>
                </a:solidFill>
              </a:rPr>
            </a:br>
            <a:r>
              <a:rPr lang="en-US" sz="3200" dirty="0">
                <a:solidFill>
                  <a:schemeClr val="accent6">
                    <a:lumMod val="60000"/>
                    <a:lumOff val="40000"/>
                  </a:schemeClr>
                </a:solidFill>
              </a:rPr>
              <a:t>2. What is the visualization meant to tell them?</a:t>
            </a:r>
            <a:br>
              <a:rPr lang="en-US" sz="3200" dirty="0">
                <a:solidFill>
                  <a:schemeClr val="accent6">
                    <a:lumMod val="60000"/>
                    <a:lumOff val="40000"/>
                  </a:schemeClr>
                </a:solidFill>
              </a:rPr>
            </a:br>
            <a:r>
              <a:rPr lang="en-US" sz="3200" dirty="0">
                <a:solidFill>
                  <a:schemeClr val="accent6">
                    <a:lumMod val="60000"/>
                    <a:lumOff val="40000"/>
                  </a:schemeClr>
                </a:solidFill>
              </a:rPr>
              <a:t>3. What specific action(s) should the visualization drive? </a:t>
            </a:r>
            <a:br>
              <a:rPr lang="en-US" sz="3200" dirty="0">
                <a:solidFill>
                  <a:schemeClr val="accent6">
                    <a:lumMod val="60000"/>
                    <a:lumOff val="40000"/>
                  </a:schemeClr>
                </a:solidFill>
              </a:rPr>
            </a:br>
            <a:r>
              <a:rPr lang="en-US" sz="3200" dirty="0">
                <a:solidFill>
                  <a:schemeClr val="accent6">
                    <a:lumMod val="60000"/>
                    <a:lumOff val="40000"/>
                  </a:schemeClr>
                </a:solidFill>
              </a:rPr>
              <a:t>    </a:t>
            </a:r>
            <a:r>
              <a:rPr lang="en-US" sz="2000" dirty="0">
                <a:solidFill>
                  <a:schemeClr val="accent6">
                    <a:lumMod val="60000"/>
                    <a:lumOff val="40000"/>
                  </a:schemeClr>
                </a:solidFill>
              </a:rPr>
              <a:t>[I.e., What would happen if this report didn’t exist?”]</a:t>
            </a:r>
            <a:br>
              <a:rPr lang="en-US" sz="2000" dirty="0">
                <a:solidFill>
                  <a:schemeClr val="accent6">
                    <a:lumMod val="60000"/>
                    <a:lumOff val="40000"/>
                  </a:schemeClr>
                </a:solidFill>
              </a:rPr>
            </a:br>
            <a:br>
              <a:rPr lang="en-US" sz="2000" dirty="0">
                <a:solidFill>
                  <a:schemeClr val="bg1"/>
                </a:solidFill>
              </a:rPr>
            </a:br>
            <a:r>
              <a:rPr lang="en-US" sz="3200" dirty="0">
                <a:solidFill>
                  <a:schemeClr val="bg1"/>
                </a:solidFill>
              </a:rPr>
              <a:t>EVALUATION</a:t>
            </a:r>
            <a:br>
              <a:rPr lang="en-US" sz="3200" dirty="0">
                <a:solidFill>
                  <a:schemeClr val="bg1"/>
                </a:solidFill>
              </a:rPr>
            </a:br>
            <a:r>
              <a:rPr lang="en-US" sz="3200" dirty="0">
                <a:solidFill>
                  <a:schemeClr val="bg1"/>
                </a:solidFill>
              </a:rPr>
              <a:t>4. How does the visualization effectively convey the message?</a:t>
            </a:r>
            <a:br>
              <a:rPr lang="en-US" sz="3200" dirty="0">
                <a:solidFill>
                  <a:schemeClr val="bg1"/>
                </a:solidFill>
              </a:rPr>
            </a:br>
            <a:r>
              <a:rPr lang="en-US" sz="3200" dirty="0">
                <a:solidFill>
                  <a:schemeClr val="bg1"/>
                </a:solidFill>
              </a:rPr>
              <a:t>    </a:t>
            </a:r>
            <a:r>
              <a:rPr lang="en-US" sz="2000" dirty="0">
                <a:solidFill>
                  <a:schemeClr val="bg1"/>
                </a:solidFill>
              </a:rPr>
              <a:t>[I.e., Which Visual Best Practices or Cognitive elements did you use?]</a:t>
            </a:r>
            <a:br>
              <a:rPr lang="en-US" sz="3200" dirty="0">
                <a:solidFill>
                  <a:schemeClr val="bg1"/>
                </a:solidFill>
              </a:rPr>
            </a:br>
            <a:br>
              <a:rPr lang="en-US" sz="1200" dirty="0">
                <a:solidFill>
                  <a:schemeClr val="bg1"/>
                </a:solidFill>
              </a:rPr>
            </a:br>
            <a:r>
              <a:rPr lang="en-US" sz="3200" dirty="0">
                <a:solidFill>
                  <a:schemeClr val="bg1"/>
                </a:solidFill>
              </a:rPr>
              <a:t>5. How does the visualization effectively support the desired action?</a:t>
            </a:r>
            <a:br>
              <a:rPr lang="en-US" sz="3200" dirty="0">
                <a:solidFill>
                  <a:schemeClr val="bg1"/>
                </a:solidFill>
              </a:rPr>
            </a:br>
            <a:br>
              <a:rPr lang="en-US" sz="3200" dirty="0">
                <a:solidFill>
                  <a:schemeClr val="bg1"/>
                </a:solidFill>
              </a:rPr>
            </a:br>
            <a:r>
              <a:rPr lang="en-US" sz="3200" dirty="0">
                <a:solidFill>
                  <a:schemeClr val="accent6">
                    <a:lumMod val="60000"/>
                    <a:lumOff val="40000"/>
                  </a:schemeClr>
                </a:solidFill>
              </a:rPr>
              <a:t>REFLECTION</a:t>
            </a:r>
            <a:br>
              <a:rPr lang="en-US" sz="3200" dirty="0">
                <a:solidFill>
                  <a:schemeClr val="accent6">
                    <a:lumMod val="60000"/>
                    <a:lumOff val="40000"/>
                  </a:schemeClr>
                </a:solidFill>
              </a:rPr>
            </a:br>
            <a:r>
              <a:rPr lang="en-US" sz="3200" dirty="0">
                <a:solidFill>
                  <a:schemeClr val="accent6">
                    <a:lumMod val="60000"/>
                    <a:lumOff val="40000"/>
                  </a:schemeClr>
                </a:solidFill>
              </a:rPr>
              <a:t>6. Why did you develop this visualization?</a:t>
            </a:r>
            <a:br>
              <a:rPr lang="en-US" sz="3200" dirty="0">
                <a:solidFill>
                  <a:schemeClr val="accent6">
                    <a:lumMod val="60000"/>
                    <a:lumOff val="40000"/>
                  </a:schemeClr>
                </a:solidFill>
              </a:rPr>
            </a:br>
            <a:r>
              <a:rPr lang="en-US" sz="3200" dirty="0">
                <a:solidFill>
                  <a:schemeClr val="accent6">
                    <a:lumMod val="60000"/>
                    <a:lumOff val="40000"/>
                  </a:schemeClr>
                </a:solidFill>
              </a:rPr>
              <a:t>7. How can you apply what you learned in the future?</a:t>
            </a:r>
            <a:br>
              <a:rPr lang="en-US" sz="3200" dirty="0">
                <a:solidFill>
                  <a:schemeClr val="accent6">
                    <a:lumMod val="60000"/>
                    <a:lumOff val="40000"/>
                  </a:schemeClr>
                </a:solidFill>
              </a:rPr>
            </a:br>
            <a:r>
              <a:rPr lang="en-US" sz="3200" dirty="0">
                <a:solidFill>
                  <a:schemeClr val="accent6">
                    <a:lumMod val="60000"/>
                    <a:lumOff val="40000"/>
                  </a:schemeClr>
                </a:solidFill>
              </a:rPr>
              <a:t>8. What would have done differently with hindsight?</a:t>
            </a:r>
          </a:p>
        </p:txBody>
      </p:sp>
    </p:spTree>
    <p:extLst>
      <p:ext uri="{BB962C8B-B14F-4D97-AF65-F5344CB8AC3E}">
        <p14:creationId xmlns:p14="http://schemas.microsoft.com/office/powerpoint/2010/main" val="12642907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973" y="606789"/>
            <a:ext cx="13332021" cy="1079598"/>
          </a:xfrm>
        </p:spPr>
        <p:txBody>
          <a:bodyPr/>
          <a:lstStyle/>
          <a:p>
            <a:pPr algn="l"/>
            <a:r>
              <a:rPr lang="en-US" dirty="0"/>
              <a:t>How do I evaluate?</a:t>
            </a:r>
            <a:br>
              <a:rPr lang="en-US" dirty="0"/>
            </a:br>
            <a:br>
              <a:rPr lang="en-US" sz="4400" dirty="0"/>
            </a:br>
            <a:r>
              <a:rPr lang="en-US" sz="4400" dirty="0"/>
              <a:t>STEP 3: If not, are you aware in the reflection section of your weakness and would you approach it differently next time?</a:t>
            </a:r>
            <a:br>
              <a:rPr lang="en-US" sz="4400" dirty="0"/>
            </a:br>
            <a:br>
              <a:rPr lang="en-US" sz="4400" dirty="0"/>
            </a:br>
            <a:r>
              <a:rPr lang="en-US" sz="3200" dirty="0"/>
              <a:t>If I do not see cognition, I will reach out to you by email for clarification or to set up a call.</a:t>
            </a:r>
            <a:endParaRPr lang="en-US" dirty="0"/>
          </a:p>
        </p:txBody>
      </p:sp>
    </p:spTree>
    <p:extLst>
      <p:ext uri="{BB962C8B-B14F-4D97-AF65-F5344CB8AC3E}">
        <p14:creationId xmlns:p14="http://schemas.microsoft.com/office/powerpoint/2010/main" val="35173467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15423"/>
            <a:ext cx="14968603" cy="1079598"/>
          </a:xfrm>
        </p:spPr>
        <p:txBody>
          <a:bodyPr/>
          <a:lstStyle/>
          <a:p>
            <a:pPr algn="l"/>
            <a:r>
              <a:rPr lang="en-US" sz="5400" dirty="0"/>
              <a:t>Post Mortem Questions</a:t>
            </a:r>
            <a:br>
              <a:rPr lang="en-US" sz="4400" dirty="0"/>
            </a:br>
            <a:br>
              <a:rPr lang="en-US" sz="1100" dirty="0"/>
            </a:br>
            <a:r>
              <a:rPr lang="en-US" sz="3200" dirty="0">
                <a:solidFill>
                  <a:schemeClr val="accent6"/>
                </a:solidFill>
              </a:rPr>
              <a:t>DISCOVERY</a:t>
            </a:r>
            <a:br>
              <a:rPr lang="en-US" sz="3200" dirty="0">
                <a:solidFill>
                  <a:schemeClr val="accent6"/>
                </a:solidFill>
              </a:rPr>
            </a:br>
            <a:r>
              <a:rPr lang="en-US" sz="3200" dirty="0">
                <a:solidFill>
                  <a:schemeClr val="accent6"/>
                </a:solidFill>
              </a:rPr>
              <a:t>1. Whom does your visualization serve?</a:t>
            </a:r>
            <a:br>
              <a:rPr lang="en-US" sz="3200" dirty="0">
                <a:solidFill>
                  <a:schemeClr val="accent6"/>
                </a:solidFill>
              </a:rPr>
            </a:br>
            <a:r>
              <a:rPr lang="en-US" sz="3200" dirty="0">
                <a:solidFill>
                  <a:schemeClr val="accent6"/>
                </a:solidFill>
              </a:rPr>
              <a:t>2. What is the visualization meant to tell them?</a:t>
            </a:r>
            <a:br>
              <a:rPr lang="en-US" sz="3200" dirty="0">
                <a:solidFill>
                  <a:schemeClr val="accent6"/>
                </a:solidFill>
              </a:rPr>
            </a:br>
            <a:r>
              <a:rPr lang="en-US" sz="3200" dirty="0">
                <a:solidFill>
                  <a:schemeClr val="accent6"/>
                </a:solidFill>
              </a:rPr>
              <a:t>3. What specific action(s) should the visualization drive? </a:t>
            </a:r>
            <a:br>
              <a:rPr lang="en-US" sz="3200" dirty="0">
                <a:solidFill>
                  <a:schemeClr val="accent6"/>
                </a:solidFill>
              </a:rPr>
            </a:br>
            <a:r>
              <a:rPr lang="en-US" sz="3200" dirty="0">
                <a:solidFill>
                  <a:schemeClr val="accent6"/>
                </a:solidFill>
              </a:rPr>
              <a:t>    </a:t>
            </a:r>
            <a:r>
              <a:rPr lang="en-US" sz="2000" dirty="0">
                <a:solidFill>
                  <a:schemeClr val="accent6"/>
                </a:solidFill>
              </a:rPr>
              <a:t>[I.e., What would happen if this report didn’t exist?”]</a:t>
            </a:r>
            <a:br>
              <a:rPr lang="en-US" sz="2000" dirty="0"/>
            </a:br>
            <a:br>
              <a:rPr lang="en-US" sz="2000" dirty="0">
                <a:solidFill>
                  <a:schemeClr val="accent6">
                    <a:lumMod val="60000"/>
                    <a:lumOff val="40000"/>
                  </a:schemeClr>
                </a:solidFill>
              </a:rPr>
            </a:br>
            <a:r>
              <a:rPr lang="en-US" sz="3200" dirty="0">
                <a:solidFill>
                  <a:schemeClr val="accent6">
                    <a:lumMod val="60000"/>
                    <a:lumOff val="40000"/>
                  </a:schemeClr>
                </a:solidFill>
              </a:rPr>
              <a:t>EVALUATION</a:t>
            </a:r>
            <a:br>
              <a:rPr lang="en-US" sz="3200" dirty="0">
                <a:solidFill>
                  <a:schemeClr val="accent6">
                    <a:lumMod val="60000"/>
                    <a:lumOff val="40000"/>
                  </a:schemeClr>
                </a:solidFill>
              </a:rPr>
            </a:br>
            <a:r>
              <a:rPr lang="en-US" sz="3200" dirty="0">
                <a:solidFill>
                  <a:schemeClr val="accent6">
                    <a:lumMod val="60000"/>
                    <a:lumOff val="40000"/>
                  </a:schemeClr>
                </a:solidFill>
              </a:rPr>
              <a:t>4. How does the visualization effectively convey the message?</a:t>
            </a:r>
            <a:br>
              <a:rPr lang="en-US" sz="3200" dirty="0">
                <a:solidFill>
                  <a:schemeClr val="accent6">
                    <a:lumMod val="60000"/>
                    <a:lumOff val="40000"/>
                  </a:schemeClr>
                </a:solidFill>
              </a:rPr>
            </a:br>
            <a:r>
              <a:rPr lang="en-US" sz="3200" dirty="0">
                <a:solidFill>
                  <a:schemeClr val="accent6">
                    <a:lumMod val="60000"/>
                    <a:lumOff val="40000"/>
                  </a:schemeClr>
                </a:solidFill>
              </a:rPr>
              <a:t>    </a:t>
            </a:r>
            <a:r>
              <a:rPr lang="en-US" sz="2000" dirty="0">
                <a:solidFill>
                  <a:schemeClr val="accent6">
                    <a:lumMod val="60000"/>
                    <a:lumOff val="40000"/>
                  </a:schemeClr>
                </a:solidFill>
              </a:rPr>
              <a:t>[I.e., Which Visual Best Practices or Cognitive elements did you use?]</a:t>
            </a:r>
            <a:br>
              <a:rPr lang="en-US" sz="3200" dirty="0">
                <a:solidFill>
                  <a:schemeClr val="accent6">
                    <a:lumMod val="60000"/>
                    <a:lumOff val="40000"/>
                  </a:schemeClr>
                </a:solidFill>
              </a:rPr>
            </a:br>
            <a:br>
              <a:rPr lang="en-US" sz="1200" dirty="0">
                <a:solidFill>
                  <a:schemeClr val="accent6">
                    <a:lumMod val="60000"/>
                    <a:lumOff val="40000"/>
                  </a:schemeClr>
                </a:solidFill>
              </a:rPr>
            </a:br>
            <a:r>
              <a:rPr lang="en-US" sz="3200" dirty="0">
                <a:solidFill>
                  <a:schemeClr val="accent6">
                    <a:lumMod val="60000"/>
                    <a:lumOff val="40000"/>
                  </a:schemeClr>
                </a:solidFill>
              </a:rPr>
              <a:t>5. How does the visualization effectively support the desired action?</a:t>
            </a:r>
            <a:br>
              <a:rPr lang="en-US" sz="3200" dirty="0">
                <a:solidFill>
                  <a:schemeClr val="accent6">
                    <a:lumMod val="60000"/>
                    <a:lumOff val="40000"/>
                  </a:schemeClr>
                </a:solidFill>
              </a:rPr>
            </a:br>
            <a:br>
              <a:rPr lang="en-US" sz="3200" dirty="0">
                <a:solidFill>
                  <a:schemeClr val="bg1"/>
                </a:solidFill>
              </a:rPr>
            </a:br>
            <a:r>
              <a:rPr lang="en-US" sz="3200" dirty="0">
                <a:solidFill>
                  <a:schemeClr val="bg1"/>
                </a:solidFill>
              </a:rPr>
              <a:t>REFLECTION</a:t>
            </a:r>
            <a:br>
              <a:rPr lang="en-US" sz="3200" dirty="0">
                <a:solidFill>
                  <a:schemeClr val="bg1"/>
                </a:solidFill>
              </a:rPr>
            </a:br>
            <a:r>
              <a:rPr lang="en-US" sz="3200" dirty="0">
                <a:solidFill>
                  <a:schemeClr val="bg1"/>
                </a:solidFill>
              </a:rPr>
              <a:t>6. Why did you develop this visualization?</a:t>
            </a:r>
            <a:br>
              <a:rPr lang="en-US" sz="3200" dirty="0">
                <a:solidFill>
                  <a:schemeClr val="bg1"/>
                </a:solidFill>
              </a:rPr>
            </a:br>
            <a:r>
              <a:rPr lang="en-US" sz="3200" dirty="0">
                <a:solidFill>
                  <a:schemeClr val="bg1"/>
                </a:solidFill>
              </a:rPr>
              <a:t>7. How can you apply what you learned in the future?</a:t>
            </a:r>
            <a:br>
              <a:rPr lang="en-US" sz="3200" dirty="0">
                <a:solidFill>
                  <a:schemeClr val="bg1"/>
                </a:solidFill>
              </a:rPr>
            </a:br>
            <a:r>
              <a:rPr lang="en-US" sz="3200" dirty="0">
                <a:solidFill>
                  <a:schemeClr val="bg1"/>
                </a:solidFill>
              </a:rPr>
              <a:t>8. What would have done differently with hindsight?</a:t>
            </a:r>
          </a:p>
        </p:txBody>
      </p:sp>
    </p:spTree>
    <p:extLst>
      <p:ext uri="{BB962C8B-B14F-4D97-AF65-F5344CB8AC3E}">
        <p14:creationId xmlns:p14="http://schemas.microsoft.com/office/powerpoint/2010/main" val="42931081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7980363" y="1812925"/>
            <a:ext cx="6650037" cy="585788"/>
          </a:xfrm>
        </p:spPr>
        <p:txBody>
          <a:bodyPr/>
          <a:lstStyle/>
          <a:p>
            <a:r>
              <a:rPr lang="en-US" dirty="0"/>
              <a:t>How do we open this door?</a:t>
            </a:r>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464" y="491613"/>
            <a:ext cx="4727916" cy="6861376"/>
          </a:xfrm>
          <a:prstGeom prst="rect">
            <a:avLst/>
          </a:prstGeom>
        </p:spPr>
      </p:pic>
    </p:spTree>
    <p:extLst>
      <p:ext uri="{BB962C8B-B14F-4D97-AF65-F5344CB8AC3E}">
        <p14:creationId xmlns:p14="http://schemas.microsoft.com/office/powerpoint/2010/main" val="5395342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752" y="255639"/>
            <a:ext cx="5123836" cy="6831781"/>
          </a:xfrm>
          <a:prstGeom prst="rect">
            <a:avLst/>
          </a:prstGeom>
        </p:spPr>
      </p:pic>
    </p:spTree>
    <p:extLst>
      <p:ext uri="{BB962C8B-B14F-4D97-AF65-F5344CB8AC3E}">
        <p14:creationId xmlns:p14="http://schemas.microsoft.com/office/powerpoint/2010/main" val="29430937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7980363" y="1812925"/>
            <a:ext cx="6650037" cy="446088"/>
          </a:xfrm>
        </p:spPr>
        <p:txBody>
          <a:bodyPr/>
          <a:lstStyle/>
          <a:p>
            <a:r>
              <a:rPr lang="en-US" dirty="0"/>
              <a:t>How about this one?</a:t>
            </a:r>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819" y="247137"/>
            <a:ext cx="4028769" cy="7185429"/>
          </a:xfrm>
          <a:prstGeom prst="rect">
            <a:avLst/>
          </a:prstGeom>
        </p:spPr>
      </p:pic>
    </p:spTree>
    <p:extLst>
      <p:ext uri="{BB962C8B-B14F-4D97-AF65-F5344CB8AC3E}">
        <p14:creationId xmlns:p14="http://schemas.microsoft.com/office/powerpoint/2010/main" val="31615324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41.media.tumblr.com/tumblr_lgsgrz7Itb1qcptcto1_1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399" y="1426552"/>
            <a:ext cx="6786251" cy="5072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4112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s.technet.com/blogfiles/ewan/WindowsLiveWriter/TheDesignofEverydayThings_F12A/IMAGE_003%5B4%5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84" y="381001"/>
            <a:ext cx="5715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door kno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lovefeasttable.com/blog/wp-content/uploads/2012/04/16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4190" y="2667001"/>
            <a:ext cx="6408303" cy="42905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g.buzzfeed.com/buzzfeed-static/static/enhanced/webdr06/2013/8/9/10/enhanced-buzz-10232-1376057283-1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5342" y="743560"/>
            <a:ext cx="4641508" cy="384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609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0" y="1489075"/>
            <a:ext cx="7974013" cy="4784725"/>
          </a:xfrm>
        </p:spPr>
      </p:pic>
    </p:spTree>
    <p:extLst>
      <p:ext uri="{BB962C8B-B14F-4D97-AF65-F5344CB8AC3E}">
        <p14:creationId xmlns:p14="http://schemas.microsoft.com/office/powerpoint/2010/main" val="16256467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362075" y="381000"/>
            <a:ext cx="13268325" cy="1246188"/>
          </a:xfrm>
          <a:prstGeom prst="rect">
            <a:avLst/>
          </a:prstGeom>
        </p:spPr>
        <p:txBody>
          <a:bodyPr/>
          <a:lstStyle/>
          <a:p>
            <a:r>
              <a:rPr lang="en-US" dirty="0"/>
              <a:t>What does it mean for a dashboard to effectively communicate?</a:t>
            </a:r>
          </a:p>
        </p:txBody>
      </p:sp>
      <p:pic>
        <p:nvPicPr>
          <p:cNvPr id="6" name="Picture 5"/>
          <p:cNvPicPr>
            <a:picLocks noChangeAspect="1"/>
          </p:cNvPicPr>
          <p:nvPr/>
        </p:nvPicPr>
        <p:blipFill>
          <a:blip r:embed="rId3"/>
          <a:stretch>
            <a:fillRect/>
          </a:stretch>
        </p:blipFill>
        <p:spPr>
          <a:xfrm>
            <a:off x="4032261" y="2379696"/>
            <a:ext cx="6587331" cy="346731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75154503"/>
      </p:ext>
    </p:extLst>
  </p:cSld>
  <p:clrMapOvr>
    <a:masterClrMapping/>
  </p:clrMapOvr>
  <p:transition>
    <p:fade/>
  </p:transition>
</p:sld>
</file>

<file path=ppt/theme/theme1.xml><?xml version="1.0" encoding="utf-8"?>
<a:theme xmlns:a="http://schemas.openxmlformats.org/drawingml/2006/main" name="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2.xml><?xml version="1.0" encoding="utf-8"?>
<a:theme xmlns:a="http://schemas.openxmlformats.org/drawingml/2006/main" name="1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3.xml><?xml version="1.0" encoding="utf-8"?>
<a:theme xmlns:a="http://schemas.openxmlformats.org/drawingml/2006/main" name="2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4.xml><?xml version="1.0" encoding="utf-8"?>
<a:theme xmlns:a="http://schemas.openxmlformats.org/drawingml/2006/main" name="3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5.xml><?xml version="1.0" encoding="utf-8"?>
<a:theme xmlns:a="http://schemas.openxmlformats.org/drawingml/2006/main" name="Template_CorpPPT_GillSansMT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rporatePresentationTemplate_GillSansMT">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iveDiscovery.potx" id="{6E99B0DA-9854-455B-B969-FE4EC11E0FFC}" vid="{30F851ED-2742-4512-8FD2-5A8D9200987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f5d7798-7821-43a6-a985-13101876e817">
      <Value>1448</Value>
    </TaxCatchAll>
    <j89f38c15dce4d319549dc3776cbf89a xmlns="8f5d7798-7821-43a6-a985-13101876e817">
      <Terms xmlns="http://schemas.microsoft.com/office/infopath/2007/PartnerControls"/>
    </j89f38c15dce4d319549dc3776cbf89a>
    <d7c70b0ed11447c597c34d4c1f41e9cd xmlns="8f5d7798-7821-43a6-a985-13101876e817">
      <Terms xmlns="http://schemas.microsoft.com/office/infopath/2007/PartnerControls"/>
    </d7c70b0ed11447c597c34d4c1f41e9cd>
    <he78203ea28d454db387e2db948ab676 xmlns="082e1078-9f74-49a2-8369-39099c44de56">
      <Terms xmlns="http://schemas.microsoft.com/office/infopath/2007/PartnerControls"/>
    </he78203ea28d454db387e2db948ab676>
    <d9cacc74e1e44e54a490d96812b0caac xmlns="8f5d7798-7821-43a6-a985-13101876e817">
      <Terms xmlns="http://schemas.microsoft.com/office/infopath/2007/PartnerControls"/>
    </d9cacc74e1e44e54a490d96812b0caac>
    <TaxKeywordTaxHTField xmlns="8f5d7798-7821-43a6-a985-13101876e817">
      <Terms xmlns="http://schemas.microsoft.com/office/infopath/2007/PartnerControls">
        <TermInfo xmlns="http://schemas.microsoft.com/office/infopath/2007/PartnerControls">
          <TermName xmlns="http://schemas.microsoft.com/office/infopath/2007/PartnerControls">Tableau Conference 2015</TermName>
          <TermId xmlns="http://schemas.microsoft.com/office/infopath/2007/PartnerControls">e9ba4fc4-0c2a-4403-b13e-7d643ac0c45b</TermId>
        </TermInfo>
      </Terms>
    </TaxKeywordTaxHTField>
    <m87bee75e4374e339922d70764268e24 xmlns="8f5d7798-7821-43a6-a985-13101876e817">
      <Terms xmlns="http://schemas.microsoft.com/office/infopath/2007/PartnerControls"/>
    </m87bee75e4374e339922d70764268e24>
    <n8e15f960ce64786886faaeede23cb19 xmlns="8f5d7798-7821-43a6-a985-13101876e817">
      <Terms xmlns="http://schemas.microsoft.com/office/infopath/2007/PartnerControls"/>
    </n8e15f960ce64786886faaeede23cb19>
    <_dlc_DocId xmlns="8f5d7798-7821-43a6-a985-13101876e817">YRR7S5RA3EMT-4-2635</_dlc_DocId>
    <_dlc_DocIdUrl xmlns="8f5d7798-7821-43a6-a985-13101876e817">
      <Url>https://mysharepoint.tsi.lan/development/_layouts/15/DocIdRedir.aspx?ID=YRR7S5RA3EMT-4-2635</Url>
      <Description>YRR7S5RA3EMT-4-2635</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Tableau Document" ma:contentTypeID="0x010100F510592B88785F47B9543416BF59C85A000954B1BB9C78F2458B3FA01C126EF3F4" ma:contentTypeVersion="9" ma:contentTypeDescription="" ma:contentTypeScope="" ma:versionID="472eeda26b46da730364d78e5e085e34">
  <xsd:schema xmlns:xsd="http://www.w3.org/2001/XMLSchema" xmlns:xs="http://www.w3.org/2001/XMLSchema" xmlns:p="http://schemas.microsoft.com/office/2006/metadata/properties" xmlns:ns2="8f5d7798-7821-43a6-a985-13101876e817" xmlns:ns3="082e1078-9f74-49a2-8369-39099c44de56" targetNamespace="http://schemas.microsoft.com/office/2006/metadata/properties" ma:root="true" ma:fieldsID="ec335ab5fc2bab7394a7595f490905bd" ns2:_="" ns3:_="">
    <xsd:import namespace="8f5d7798-7821-43a6-a985-13101876e817"/>
    <xsd:import namespace="082e1078-9f74-49a2-8369-39099c44de56"/>
    <xsd:element name="properties">
      <xsd:complexType>
        <xsd:sequence>
          <xsd:element name="documentManagement">
            <xsd:complexType>
              <xsd:all>
                <xsd:element ref="ns2:n8e15f960ce64786886faaeede23cb19" minOccurs="0"/>
                <xsd:element ref="ns2:TaxCatchAll" minOccurs="0"/>
                <xsd:element ref="ns2:TaxCatchAllLabel" minOccurs="0"/>
                <xsd:element ref="ns2:d7c70b0ed11447c597c34d4c1f41e9cd" minOccurs="0"/>
                <xsd:element ref="ns2:m87bee75e4374e339922d70764268e24" minOccurs="0"/>
                <xsd:element ref="ns2:j89f38c15dce4d319549dc3776cbf89a" minOccurs="0"/>
                <xsd:element ref="ns2:d9cacc74e1e44e54a490d96812b0caac" minOccurs="0"/>
                <xsd:element ref="ns2:TaxKeywordTaxHTField" minOccurs="0"/>
                <xsd:element ref="ns2:_dlc_DocId" minOccurs="0"/>
                <xsd:element ref="ns2:_dlc_DocIdUrl" minOccurs="0"/>
                <xsd:element ref="ns2:_dlc_DocIdPersistId" minOccurs="0"/>
                <xsd:element ref="ns3:he78203ea28d454db387e2db948ab6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d7798-7821-43a6-a985-13101876e817" elementFormDefault="qualified">
    <xsd:import namespace="http://schemas.microsoft.com/office/2006/documentManagement/types"/>
    <xsd:import namespace="http://schemas.microsoft.com/office/infopath/2007/PartnerControls"/>
    <xsd:element name="n8e15f960ce64786886faaeede23cb19" ma:index="9" nillable="true" ma:taxonomy="true" ma:internalName="n8e15f960ce64786886faaeede23cb19" ma:taxonomyFieldName="Review_x0020_Status1" ma:displayName="Review Status" ma:default="" ma:fieldId="{78e15f96-0ce6-4786-886f-aaeede23cb19}" ma:sspId="53868d9d-ed24-45ac-9479-545e17389b59" ma:termSetId="c47ab3f6-7121-433a-8988-fee1a18002b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9da5cc64-91ec-4401-86e7-396541249071}" ma:internalName="TaxCatchAll" ma:showField="CatchAllData"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9da5cc64-91ec-4401-86e7-396541249071}" ma:internalName="TaxCatchAllLabel" ma:readOnly="true" ma:showField="CatchAllDataLabel"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d7c70b0ed11447c597c34d4c1f41e9cd" ma:index="13" nillable="true" ma:taxonomy="true" ma:internalName="d7c70b0ed11447c597c34d4c1f41e9cd" ma:taxonomyFieldName="Online" ma:displayName="Feature Team" ma:default="" ma:fieldId="{d7c70b0e-d114-47c5-97c3-4d4c1f41e9cd}" ma:sspId="53868d9d-ed24-45ac-9479-545e17389b59" ma:termSetId="fff5c8ec-db90-4d10-bd22-e3bd600627d8" ma:anchorId="00000000-0000-0000-0000-000000000000" ma:open="false" ma:isKeyword="false">
      <xsd:complexType>
        <xsd:sequence>
          <xsd:element ref="pc:Terms" minOccurs="0" maxOccurs="1"/>
        </xsd:sequence>
      </xsd:complexType>
    </xsd:element>
    <xsd:element name="m87bee75e4374e339922d70764268e24" ma:index="15" nillable="true" ma:taxonomy="true" ma:internalName="m87bee75e4374e339922d70764268e24" ma:taxonomyFieldName="Document_x0020_Category1" ma:displayName="Document Category" ma:default="" ma:fieldId="{687bee75-e437-4e33-9922-d70764268e24}" ma:sspId="53868d9d-ed24-45ac-9479-545e17389b59" ma:termSetId="e0d09c6e-2a7d-47b7-8487-d162cbc417d0" ma:anchorId="00000000-0000-0000-0000-000000000000" ma:open="false" ma:isKeyword="false">
      <xsd:complexType>
        <xsd:sequence>
          <xsd:element ref="pc:Terms" minOccurs="0" maxOccurs="1"/>
        </xsd:sequence>
      </xsd:complexType>
    </xsd:element>
    <xsd:element name="j89f38c15dce4d319549dc3776cbf89a" ma:index="17" nillable="true" ma:taxonomy="true" ma:internalName="j89f38c15dce4d319549dc3776cbf89a" ma:taxonomyFieldName="Tableau_x0020_Release0" ma:displayName="Tableau Release" ma:default="" ma:fieldId="{389f38c1-5dce-4d31-9549-dc3776cbf89a}" ma:sspId="53868d9d-ed24-45ac-9479-545e17389b59" ma:termSetId="65e12399-5799-4fd7-b877-95414072db10" ma:anchorId="00000000-0000-0000-0000-000000000000" ma:open="false" ma:isKeyword="false">
      <xsd:complexType>
        <xsd:sequence>
          <xsd:element ref="pc:Terms" minOccurs="0" maxOccurs="1"/>
        </xsd:sequence>
      </xsd:complexType>
    </xsd:element>
    <xsd:element name="d9cacc74e1e44e54a490d96812b0caac" ma:index="19" nillable="true" ma:taxonomy="true" ma:internalName="d9cacc74e1e44e54a490d96812b0caac" ma:taxonomyFieldName="Feature_x0020_Name" ma:displayName="Feature Name" ma:default="" ma:fieldId="{d9cacc74-e1e4-4e54-a490-d96812b0caac}" ma:sspId="53868d9d-ed24-45ac-9479-545e17389b59" ma:termSetId="4f336ba5-4c69-46b1-91d8-0982d276e130" ma:anchorId="00000000-0000-0000-0000-000000000000" ma:open="tru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fieldId="{23f27201-bee3-471e-b2e7-b64fd8b7ca38}" ma:taxonomyMulti="true" ma:sspId="53868d9d-ed24-45ac-9479-545e17389b59" ma:termSetId="00000000-0000-0000-0000-000000000000" ma:anchorId="00000000-0000-0000-0000-000000000000" ma:open="true" ma:isKeyword="true">
      <xsd:complexType>
        <xsd:sequence>
          <xsd:element ref="pc:Terms" minOccurs="0" maxOccurs="1"/>
        </xsd:sequence>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82e1078-9f74-49a2-8369-39099c44de56" elementFormDefault="qualified">
    <xsd:import namespace="http://schemas.microsoft.com/office/2006/documentManagement/types"/>
    <xsd:import namespace="http://schemas.microsoft.com/office/infopath/2007/PartnerControls"/>
    <xsd:element name="he78203ea28d454db387e2db948ab676" ma:index="27" nillable="true" ma:taxonomy="true" ma:internalName="he78203ea28d454db387e2db948ab676" ma:taxonomyFieldName="Doc_x0020_Life_x0020_Cycle" ma:displayName="Archive" ma:readOnly="false" ma:default="" ma:fieldId="{1e78203e-a28d-454d-b387-e2db948ab676}" ma:sspId="53868d9d-ed24-45ac-9479-545e17389b59" ma:termSetId="1a9aaad6-de07-48c2-9ad9-ff1d1852a5a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Risk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082e1078-9f74-49a2-8369-39099c44de56"/>
    <ds:schemaRef ds:uri="http://purl.org/dc/terms/"/>
    <ds:schemaRef ds:uri="8f5d7798-7821-43a6-a985-13101876e817"/>
    <ds:schemaRef ds:uri="http://www.w3.org/XML/1998/namespace"/>
    <ds:schemaRef ds:uri="http://purl.org/dc/dcmitype/"/>
  </ds:schemaRefs>
</ds:datastoreItem>
</file>

<file path=customXml/itemProps3.xml><?xml version="1.0" encoding="utf-8"?>
<ds:datastoreItem xmlns:ds="http://schemas.openxmlformats.org/officeDocument/2006/customXml" ds:itemID="{48281F4F-E2D6-40B7-8253-0CBC42340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d7798-7821-43a6-a985-13101876e817"/>
    <ds:schemaRef ds:uri="082e1078-9f74-49a2-8369-39099c44de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D0DF9C7-60B4-4437-900E-4753855F8CD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24971</TotalTime>
  <Words>640</Words>
  <Application>Microsoft Office PowerPoint</Application>
  <PresentationFormat>Custom</PresentationFormat>
  <Paragraphs>118</Paragraphs>
  <Slides>29</Slides>
  <Notes>21</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29</vt:i4>
      </vt:variant>
    </vt:vector>
  </HeadingPairs>
  <TitlesOfParts>
    <vt:vector size="44" baseType="lpstr">
      <vt:lpstr>ＭＳ Ｐゴシック</vt:lpstr>
      <vt:lpstr>AmerType</vt:lpstr>
      <vt:lpstr>Arial</vt:lpstr>
      <vt:lpstr>Arial Black</vt:lpstr>
      <vt:lpstr>BentonSans</vt:lpstr>
      <vt:lpstr>Calibri</vt:lpstr>
      <vt:lpstr>Consolas</vt:lpstr>
      <vt:lpstr>Gill Sans MT</vt:lpstr>
      <vt:lpstr>Segoe UI</vt:lpstr>
      <vt:lpstr>Tableau_Conference_2015_Template_16x9 - Artitudes</vt:lpstr>
      <vt:lpstr>1_Tableau_Conference_2015_Template_16x9 - Artitudes</vt:lpstr>
      <vt:lpstr>2_Tableau_Conference_2015_Template_16x9 - Artitudes</vt:lpstr>
      <vt:lpstr>3_Tableau_Conference_2015_Template_16x9 - Artitudes</vt:lpstr>
      <vt:lpstr>Template_CorpPPT_GillSansMT_c</vt:lpstr>
      <vt:lpstr>CorporatePresentationTemplate_GillSansMT</vt:lpstr>
      <vt:lpstr>DATAVIZ 300  Week 7: Enabling Organizations with Data </vt:lpstr>
      <vt:lpstr>Guest Speaker  Zachary Ahrens  Final Project  Last Thoughts on Design       Expectations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Takeaways</vt:lpstr>
      <vt:lpstr>To Pass the Class:  1. Attend Class  2. Submit a visualization  - 3 separate visual elements included  - Multiple dimensions in each visualization    3. Submit the Post-Mortem  </vt:lpstr>
      <vt:lpstr>Post Mortem Questions  DISCOVERY 1. Whom does your visualization serve? 2. What is the visualization meant to tell them? 3. What specific action(s) should the visualization drive?      [I.e., What would happen if this report didn’t exist?”]  EVALUATION 4. How does the visualization effectively convey the message?     [I.e., Which Visual Best Practices or Cognitive elements did you use?]  5. How does the visualization effectively support the desired action?  REFLECTION 6. Why did you develop this visualization? 7. How can you apply what you learned in the future? 8. What would have done differently with hindsight?</vt:lpstr>
      <vt:lpstr>How do I evaluate?  STEP 1: Looking at the answers to your three discovery questions I will on my own answer the evaluation question, by asking:  Is there a point?  Do you support that point?   Do Do you utilize visual best practices to have an aha moment?   Do your Visualizations drives insights for the user to take an action? </vt:lpstr>
      <vt:lpstr>Breaking Down a Story</vt:lpstr>
      <vt:lpstr>Post Mortem Questions  DISCOVERY 1. Whom does your visualization serve? 2. What is the visualization meant to tell them? 3. What specific action(s) should the visualization drive?      [I.e., What would happen if this report didn’t exist?”]  EVALUATION 4. How does the visualization effectively convey the message?     [I.e., Which Visual Best Practices or Cognitive elements did you use?]  5. How does the visualization effectively support the desired action?  REFLECTION 6. Why did you develop this visualization? 7. How can you apply what you learned in the future? 8. What would have done differently with hindsight?</vt:lpstr>
      <vt:lpstr>How do I evaluate?  STEP 2: I will compare them to your answers to the evaluation section to ensure you have understanding.   Do they match your answers in the post-mortem? </vt:lpstr>
      <vt:lpstr>Post Mortem Questions  DISCOVERY 1. Whom does your visualization serve? 2. What is the visualization meant to tell them? 3. What specific action(s) should the visualization drive?      [I.e., What would happen if this report didn’t exist?”]  EVALUATION 4. How does the visualization effectively convey the message?     [I.e., Which Visual Best Practices or Cognitive elements did you use?]  5. How does the visualization effectively support the desired action?  REFLECTION 6. Why did you develop this visualization? 7. How can you apply what you learned in the future? 8. What would have done differently with hindsight?</vt:lpstr>
      <vt:lpstr>How do I evaluate?  STEP 3: If not, are you aware in the reflection section of your weakness and would you approach it differently next time?  If I do not see cognition, I will reach out to you by email for clarification or to set up a call.</vt:lpstr>
      <vt:lpstr>Post Mortem Questions  DISCOVERY 1. Whom does your visualization serve? 2. What is the visualization meant to tell them? 3. What specific action(s) should the visualization drive?      [I.e., What would happen if this report didn’t exist?”]  EVALUATION 4. How does the visualization effectively convey the message?     [I.e., Which Visual Best Practices or Cognitive elements did you use?]  5. How does the visualization effectively support the desired action?  REFLECTION 6. Why did you develop this visualization? 7. How can you apply what you learned in the future? 8. What would have done differently with hindsight?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Vanessa Au</dc:creator>
  <cp:keywords>Tableau Conference 2015</cp:keywords>
  <cp:lastModifiedBy>Aleksey</cp:lastModifiedBy>
  <cp:revision>255</cp:revision>
  <dcterms:created xsi:type="dcterms:W3CDTF">2015-08-07T23:21:18Z</dcterms:created>
  <dcterms:modified xsi:type="dcterms:W3CDTF">2016-06-02T01:17:55Z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0x010100F510592B88785F47B9543416BF59C85A000954B1BB9C78F2458B3FA01C126EF3F4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1448;#Tableau Conference 2015|e9ba4fc4-0c2a-4403-b13e-7d643ac0c45b</vt:lpwstr>
  </property>
  <property fmtid="{D5CDD505-2E9C-101B-9397-08002B2CF9AE}" pid="12" name="_dlc_DocIdItemGuid">
    <vt:lpwstr>0a65b257-e4e2-49e1-8038-5a4580b3ee97</vt:lpwstr>
  </property>
  <property fmtid="{D5CDD505-2E9C-101B-9397-08002B2CF9AE}" pid="13" name="Review_x0020_Status1">
    <vt:lpwstr/>
  </property>
  <property fmtid="{D5CDD505-2E9C-101B-9397-08002B2CF9AE}" pid="14" name="Document_x0020_Category1">
    <vt:lpwstr/>
  </property>
  <property fmtid="{D5CDD505-2E9C-101B-9397-08002B2CF9AE}" pid="15" name="Tableau_x0020_Release0">
    <vt:lpwstr/>
  </property>
  <property fmtid="{D5CDD505-2E9C-101B-9397-08002B2CF9AE}" pid="16" name="Feature_x0020_Name">
    <vt:lpwstr/>
  </property>
  <property fmtid="{D5CDD505-2E9C-101B-9397-08002B2CF9AE}" pid="17" name="Doc_x0020_Life_x0020_Cycle">
    <vt:lpwstr/>
  </property>
  <property fmtid="{D5CDD505-2E9C-101B-9397-08002B2CF9AE}" pid="18" name="Online">
    <vt:lpwstr/>
  </property>
  <property fmtid="{D5CDD505-2E9C-101B-9397-08002B2CF9AE}" pid="19" name="Tableau Release0">
    <vt:lpwstr/>
  </property>
  <property fmtid="{D5CDD505-2E9C-101B-9397-08002B2CF9AE}" pid="20" name="Review Status1">
    <vt:lpwstr/>
  </property>
  <property fmtid="{D5CDD505-2E9C-101B-9397-08002B2CF9AE}" pid="21" name="Document Category1">
    <vt:lpwstr/>
  </property>
  <property fmtid="{D5CDD505-2E9C-101B-9397-08002B2CF9AE}" pid="22" name="Doc Life Cycle">
    <vt:lpwstr/>
  </property>
  <property fmtid="{D5CDD505-2E9C-101B-9397-08002B2CF9AE}" pid="23" name="Feature Name">
    <vt:lpwstr/>
  </property>
</Properties>
</file>